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300700" cy="10299700"/>
  <p:notesSz cx="18300700" cy="1029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ABA3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54491" y="1531074"/>
            <a:ext cx="13591717" cy="640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470186" y="5680964"/>
            <a:ext cx="11360327" cy="16084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38073" y="627392"/>
            <a:ext cx="16624553" cy="10198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88325" y="2334095"/>
            <a:ext cx="15324048" cy="6426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800975" cy="10287000"/>
          </a:xfrm>
          <a:custGeom>
            <a:avLst/>
            <a:gdLst/>
            <a:ahLst/>
            <a:cxnLst/>
            <a:rect l="l" t="t" r="r" b="b"/>
            <a:pathLst>
              <a:path w="7800975" h="10287000">
                <a:moveTo>
                  <a:pt x="0" y="10287000"/>
                </a:moveTo>
                <a:lnTo>
                  <a:pt x="7800594" y="10287000"/>
                </a:lnTo>
                <a:lnTo>
                  <a:pt x="7800594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F1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800594" y="0"/>
            <a:ext cx="10488295" cy="10287000"/>
            <a:chOff x="7800594" y="0"/>
            <a:chExt cx="10488295" cy="10287000"/>
          </a:xfrm>
        </p:grpSpPr>
        <p:sp>
          <p:nvSpPr>
            <p:cNvPr id="4" name="object 4"/>
            <p:cNvSpPr/>
            <p:nvPr/>
          </p:nvSpPr>
          <p:spPr>
            <a:xfrm>
              <a:off x="7800594" y="0"/>
              <a:ext cx="10488295" cy="10287000"/>
            </a:xfrm>
            <a:custGeom>
              <a:avLst/>
              <a:gdLst/>
              <a:ahLst/>
              <a:cxnLst/>
              <a:rect l="l" t="t" r="r" b="b"/>
              <a:pathLst>
                <a:path w="10488294" h="10287000">
                  <a:moveTo>
                    <a:pt x="10487914" y="0"/>
                  </a:moveTo>
                  <a:lnTo>
                    <a:pt x="0" y="0"/>
                  </a:lnTo>
                  <a:lnTo>
                    <a:pt x="0" y="10287000"/>
                  </a:lnTo>
                  <a:lnTo>
                    <a:pt x="10487914" y="10287000"/>
                  </a:lnTo>
                  <a:lnTo>
                    <a:pt x="104879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58316" y="1880311"/>
              <a:ext cx="676275" cy="6604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58314" y="1880311"/>
              <a:ext cx="676275" cy="66040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327831" y="1253096"/>
            <a:ext cx="9491345" cy="766127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5080" algn="ctr">
              <a:lnSpc>
                <a:spcPct val="100200"/>
              </a:lnSpc>
              <a:spcBef>
                <a:spcPts val="115"/>
              </a:spcBef>
              <a:tabLst>
                <a:tab pos="1503680" algn="l"/>
              </a:tabLst>
            </a:pPr>
            <a:r>
              <a:rPr sz="10000" b="1" spc="-310" dirty="0">
                <a:solidFill>
                  <a:srgbClr val="F1E7E7"/>
                </a:solidFill>
                <a:latin typeface="Times New Roman"/>
                <a:cs typeface="Times New Roman"/>
              </a:rPr>
              <a:t>E	</a:t>
            </a:r>
            <a:r>
              <a:rPr sz="10000" b="1" spc="434" dirty="0">
                <a:solidFill>
                  <a:srgbClr val="F1E7E7"/>
                </a:solidFill>
                <a:latin typeface="Times New Roman"/>
                <a:cs typeface="Times New Roman"/>
              </a:rPr>
              <a:t>ploring</a:t>
            </a:r>
            <a:r>
              <a:rPr sz="10000" b="1" spc="-245" dirty="0">
                <a:solidFill>
                  <a:srgbClr val="F1E7E7"/>
                </a:solidFill>
                <a:latin typeface="Times New Roman"/>
                <a:cs typeface="Times New Roman"/>
              </a:rPr>
              <a:t> </a:t>
            </a:r>
            <a:r>
              <a:rPr sz="10000" b="1" spc="-250" dirty="0">
                <a:solidFill>
                  <a:srgbClr val="F1E7E7"/>
                </a:solidFill>
                <a:latin typeface="Times New Roman"/>
                <a:cs typeface="Times New Roman"/>
              </a:rPr>
              <a:t>NASA </a:t>
            </a:r>
            <a:r>
              <a:rPr sz="10000" b="1" spc="-2485" dirty="0">
                <a:solidFill>
                  <a:srgbClr val="F1E7E7"/>
                </a:solidFill>
                <a:latin typeface="Times New Roman"/>
                <a:cs typeface="Times New Roman"/>
              </a:rPr>
              <a:t> </a:t>
            </a:r>
            <a:r>
              <a:rPr sz="10000" b="1" spc="280" dirty="0">
                <a:solidFill>
                  <a:srgbClr val="F1E7E7"/>
                </a:solidFill>
                <a:latin typeface="Times New Roman"/>
                <a:cs typeface="Times New Roman"/>
              </a:rPr>
              <a:t>Asteroids: </a:t>
            </a:r>
            <a:r>
              <a:rPr sz="10000" b="1" spc="285" dirty="0">
                <a:solidFill>
                  <a:srgbClr val="F1E7E7"/>
                </a:solidFill>
                <a:latin typeface="Times New Roman"/>
                <a:cs typeface="Times New Roman"/>
              </a:rPr>
              <a:t> </a:t>
            </a:r>
            <a:r>
              <a:rPr sz="10000" b="1" spc="380" dirty="0">
                <a:solidFill>
                  <a:srgbClr val="F1E7E7"/>
                </a:solidFill>
                <a:latin typeface="Times New Roman"/>
                <a:cs typeface="Times New Roman"/>
              </a:rPr>
              <a:t>Machine </a:t>
            </a:r>
            <a:r>
              <a:rPr sz="10000" b="1" spc="385" dirty="0">
                <a:solidFill>
                  <a:srgbClr val="F1E7E7"/>
                </a:solidFill>
                <a:latin typeface="Times New Roman"/>
                <a:cs typeface="Times New Roman"/>
              </a:rPr>
              <a:t> </a:t>
            </a:r>
            <a:r>
              <a:rPr sz="10000" b="1" spc="320" dirty="0">
                <a:solidFill>
                  <a:srgbClr val="F1E7E7"/>
                </a:solidFill>
                <a:latin typeface="Times New Roman"/>
                <a:cs typeface="Times New Roman"/>
              </a:rPr>
              <a:t>Learning </a:t>
            </a:r>
            <a:r>
              <a:rPr sz="10000" b="1" spc="325" dirty="0">
                <a:solidFill>
                  <a:srgbClr val="F1E7E7"/>
                </a:solidFill>
                <a:latin typeface="Times New Roman"/>
                <a:cs typeface="Times New Roman"/>
              </a:rPr>
              <a:t> </a:t>
            </a:r>
            <a:r>
              <a:rPr sz="10000" b="1" spc="450" dirty="0">
                <a:solidFill>
                  <a:srgbClr val="F1E7E7"/>
                </a:solidFill>
                <a:latin typeface="Times New Roman"/>
                <a:cs typeface="Times New Roman"/>
              </a:rPr>
              <a:t>Classiﬁcation</a:t>
            </a:r>
            <a:endParaRPr sz="100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6920" y="581026"/>
            <a:ext cx="6667500" cy="902017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028699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258040">
              <a:lnSpc>
                <a:spcPct val="100000"/>
              </a:lnSpc>
              <a:spcBef>
                <a:spcPts val="125"/>
              </a:spcBef>
            </a:pPr>
            <a:r>
              <a:rPr spc="130" dirty="0"/>
              <a:t>Conclusion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460947" y="2016608"/>
            <a:ext cx="9171940" cy="7426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62610" marR="5080" indent="-550545" algn="r">
              <a:lnSpc>
                <a:spcPct val="118200"/>
              </a:lnSpc>
              <a:spcBef>
                <a:spcPts val="95"/>
              </a:spcBef>
            </a:pPr>
            <a:r>
              <a:rPr sz="2750" spc="20" dirty="0">
                <a:solidFill>
                  <a:srgbClr val="F1EAEA"/>
                </a:solidFill>
                <a:latin typeface="Verdana"/>
                <a:cs typeface="Verdana"/>
              </a:rPr>
              <a:t>The</a:t>
            </a:r>
            <a:r>
              <a:rPr sz="2750" spc="-235" dirty="0">
                <a:solidFill>
                  <a:srgbClr val="F1EAEA"/>
                </a:solidFill>
                <a:latin typeface="Verdana"/>
                <a:cs typeface="Verdana"/>
              </a:rPr>
              <a:t> </a:t>
            </a:r>
            <a:r>
              <a:rPr sz="2750" spc="5" dirty="0">
                <a:solidFill>
                  <a:srgbClr val="F1EAEA"/>
                </a:solidFill>
                <a:latin typeface="Verdana"/>
                <a:cs typeface="Verdana"/>
              </a:rPr>
              <a:t>exploration</a:t>
            </a:r>
            <a:r>
              <a:rPr sz="2750" spc="-235" dirty="0">
                <a:solidFill>
                  <a:srgbClr val="F1EAEA"/>
                </a:solidFill>
                <a:latin typeface="Verdana"/>
                <a:cs typeface="Verdana"/>
              </a:rPr>
              <a:t> </a:t>
            </a:r>
            <a:r>
              <a:rPr sz="2750" spc="20" dirty="0">
                <a:solidFill>
                  <a:srgbClr val="F1EAEA"/>
                </a:solidFill>
                <a:latin typeface="Verdana"/>
                <a:cs typeface="Verdana"/>
              </a:rPr>
              <a:t>of</a:t>
            </a:r>
            <a:r>
              <a:rPr sz="2750" spc="-235" dirty="0">
                <a:solidFill>
                  <a:srgbClr val="F1EAEA"/>
                </a:solidFill>
                <a:latin typeface="Verdana"/>
                <a:cs typeface="Verdana"/>
              </a:rPr>
              <a:t> </a:t>
            </a:r>
            <a:r>
              <a:rPr sz="2750" spc="60" dirty="0">
                <a:solidFill>
                  <a:srgbClr val="F1EAEA"/>
                </a:solidFill>
                <a:latin typeface="Verdana"/>
                <a:cs typeface="Verdana"/>
              </a:rPr>
              <a:t>NASA</a:t>
            </a:r>
            <a:r>
              <a:rPr sz="2750" spc="-229" dirty="0">
                <a:solidFill>
                  <a:srgbClr val="F1EAEA"/>
                </a:solidFill>
                <a:latin typeface="Verdana"/>
                <a:cs typeface="Verdana"/>
              </a:rPr>
              <a:t> </a:t>
            </a:r>
            <a:r>
              <a:rPr sz="2750" spc="-5" dirty="0">
                <a:solidFill>
                  <a:srgbClr val="F1EAEA"/>
                </a:solidFill>
                <a:latin typeface="Verdana"/>
                <a:cs typeface="Verdana"/>
              </a:rPr>
              <a:t>asteroids</a:t>
            </a:r>
            <a:r>
              <a:rPr sz="2750" spc="-235" dirty="0">
                <a:solidFill>
                  <a:srgbClr val="F1EAEA"/>
                </a:solidFill>
                <a:latin typeface="Verdana"/>
                <a:cs typeface="Verdana"/>
              </a:rPr>
              <a:t> </a:t>
            </a:r>
            <a:r>
              <a:rPr sz="2750" spc="85" dirty="0">
                <a:solidFill>
                  <a:srgbClr val="F1EAEA"/>
                </a:solidFill>
                <a:latin typeface="Verdana"/>
                <a:cs typeface="Verdana"/>
              </a:rPr>
              <a:t>through</a:t>
            </a:r>
            <a:r>
              <a:rPr sz="2750" spc="-235" dirty="0">
                <a:solidFill>
                  <a:srgbClr val="F1EAEA"/>
                </a:solidFill>
                <a:latin typeface="Verdana"/>
                <a:cs typeface="Verdana"/>
              </a:rPr>
              <a:t> </a:t>
            </a:r>
            <a:r>
              <a:rPr sz="2750" spc="90" dirty="0">
                <a:solidFill>
                  <a:srgbClr val="F1EAEA"/>
                </a:solidFill>
                <a:latin typeface="Verdana"/>
                <a:cs typeface="Verdana"/>
              </a:rPr>
              <a:t>machine </a:t>
            </a:r>
            <a:r>
              <a:rPr sz="2750" spc="-950" dirty="0">
                <a:solidFill>
                  <a:srgbClr val="F1EAEA"/>
                </a:solidFill>
                <a:latin typeface="Verdana"/>
                <a:cs typeface="Verdana"/>
              </a:rPr>
              <a:t> </a:t>
            </a:r>
            <a:r>
              <a:rPr sz="2750" spc="40" dirty="0">
                <a:solidFill>
                  <a:srgbClr val="F1EAEA"/>
                </a:solidFill>
                <a:latin typeface="Verdana"/>
                <a:cs typeface="Verdana"/>
              </a:rPr>
              <a:t>learning </a:t>
            </a:r>
            <a:r>
              <a:rPr sz="2750" spc="15" dirty="0">
                <a:solidFill>
                  <a:srgbClr val="F1EAEA"/>
                </a:solidFill>
                <a:latin typeface="Verdana"/>
                <a:cs typeface="Verdana"/>
              </a:rPr>
              <a:t>classiﬁcation </a:t>
            </a:r>
            <a:r>
              <a:rPr sz="2750" dirty="0">
                <a:solidFill>
                  <a:srgbClr val="F1EAEA"/>
                </a:solidFill>
                <a:latin typeface="Verdana"/>
                <a:cs typeface="Verdana"/>
              </a:rPr>
              <a:t>unveils </a:t>
            </a:r>
            <a:r>
              <a:rPr sz="2750" spc="40" dirty="0">
                <a:solidFill>
                  <a:srgbClr val="F1EAEA"/>
                </a:solidFill>
                <a:latin typeface="Verdana"/>
                <a:cs typeface="Verdana"/>
              </a:rPr>
              <a:t>insights </a:t>
            </a:r>
            <a:r>
              <a:rPr sz="2750" spc="45" dirty="0">
                <a:solidFill>
                  <a:srgbClr val="F1EAEA"/>
                </a:solidFill>
                <a:latin typeface="Verdana"/>
                <a:cs typeface="Verdana"/>
              </a:rPr>
              <a:t>into </a:t>
            </a:r>
            <a:r>
              <a:rPr sz="2750" spc="25" dirty="0">
                <a:solidFill>
                  <a:srgbClr val="F1EAEA"/>
                </a:solidFill>
                <a:latin typeface="Verdana"/>
                <a:cs typeface="Verdana"/>
              </a:rPr>
              <a:t>their </a:t>
            </a:r>
            <a:r>
              <a:rPr sz="2750" spc="-955" dirty="0">
                <a:solidFill>
                  <a:srgbClr val="F1EAEA"/>
                </a:solidFill>
                <a:latin typeface="Verdana"/>
                <a:cs typeface="Verdana"/>
              </a:rPr>
              <a:t> </a:t>
            </a:r>
            <a:r>
              <a:rPr sz="2750" spc="5" dirty="0">
                <a:solidFill>
                  <a:srgbClr val="F1EAEA"/>
                </a:solidFill>
                <a:latin typeface="Verdana"/>
                <a:cs typeface="Verdana"/>
              </a:rPr>
              <a:t>characteristics</a:t>
            </a:r>
            <a:r>
              <a:rPr sz="2750" spc="-240" dirty="0">
                <a:solidFill>
                  <a:srgbClr val="F1EAEA"/>
                </a:solidFill>
                <a:latin typeface="Verdana"/>
                <a:cs typeface="Verdana"/>
              </a:rPr>
              <a:t> </a:t>
            </a:r>
            <a:r>
              <a:rPr sz="2750" spc="95" dirty="0">
                <a:solidFill>
                  <a:srgbClr val="F1EAEA"/>
                </a:solidFill>
                <a:latin typeface="Verdana"/>
                <a:cs typeface="Verdana"/>
              </a:rPr>
              <a:t>and</a:t>
            </a:r>
            <a:r>
              <a:rPr sz="2750" spc="-235" dirty="0">
                <a:solidFill>
                  <a:srgbClr val="F1EAEA"/>
                </a:solidFill>
                <a:latin typeface="Verdana"/>
                <a:cs typeface="Verdana"/>
              </a:rPr>
              <a:t> </a:t>
            </a:r>
            <a:r>
              <a:rPr sz="2750" spc="-35" dirty="0">
                <a:solidFill>
                  <a:srgbClr val="F1EAEA"/>
                </a:solidFill>
                <a:latin typeface="Verdana"/>
                <a:cs typeface="Verdana"/>
              </a:rPr>
              <a:t>behaviors,</a:t>
            </a:r>
            <a:r>
              <a:rPr sz="2750" spc="-235" dirty="0">
                <a:solidFill>
                  <a:srgbClr val="F1EAEA"/>
                </a:solidFill>
                <a:latin typeface="Verdana"/>
                <a:cs typeface="Verdana"/>
              </a:rPr>
              <a:t> </a:t>
            </a:r>
            <a:r>
              <a:rPr sz="2750" spc="40" dirty="0">
                <a:solidFill>
                  <a:srgbClr val="F1EAEA"/>
                </a:solidFill>
                <a:latin typeface="Verdana"/>
                <a:cs typeface="Verdana"/>
              </a:rPr>
              <a:t>despite</a:t>
            </a:r>
            <a:r>
              <a:rPr sz="2750" spc="-235" dirty="0">
                <a:solidFill>
                  <a:srgbClr val="F1EAEA"/>
                </a:solidFill>
                <a:latin typeface="Verdana"/>
                <a:cs typeface="Verdana"/>
              </a:rPr>
              <a:t> </a:t>
            </a:r>
            <a:r>
              <a:rPr sz="2750" spc="50" dirty="0">
                <a:solidFill>
                  <a:srgbClr val="F1EAEA"/>
                </a:solidFill>
                <a:latin typeface="Verdana"/>
                <a:cs typeface="Verdana"/>
              </a:rPr>
              <a:t>challenges</a:t>
            </a:r>
            <a:endParaRPr sz="2750">
              <a:latin typeface="Verdana"/>
              <a:cs typeface="Verdana"/>
            </a:endParaRPr>
          </a:p>
          <a:p>
            <a:pPr marR="97155" algn="r">
              <a:lnSpc>
                <a:spcPct val="100000"/>
              </a:lnSpc>
              <a:spcBef>
                <a:spcPts val="525"/>
              </a:spcBef>
            </a:pPr>
            <a:r>
              <a:rPr sz="2750" spc="5" dirty="0">
                <a:solidFill>
                  <a:srgbClr val="F1EAEA"/>
                </a:solidFill>
                <a:latin typeface="Verdana"/>
                <a:cs typeface="Verdana"/>
              </a:rPr>
              <a:t>li</a:t>
            </a:r>
            <a:r>
              <a:rPr sz="2750" spc="-50" dirty="0">
                <a:solidFill>
                  <a:srgbClr val="F1EAEA"/>
                </a:solidFill>
                <a:latin typeface="Verdana"/>
                <a:cs typeface="Verdana"/>
              </a:rPr>
              <a:t>k</a:t>
            </a:r>
            <a:r>
              <a:rPr sz="2750" spc="35" dirty="0">
                <a:solidFill>
                  <a:srgbClr val="F1EAEA"/>
                </a:solidFill>
                <a:latin typeface="Verdana"/>
                <a:cs typeface="Verdana"/>
              </a:rPr>
              <a:t>e</a:t>
            </a:r>
            <a:r>
              <a:rPr sz="2750" spc="-240" dirty="0">
                <a:solidFill>
                  <a:srgbClr val="F1EAEA"/>
                </a:solidFill>
                <a:latin typeface="Verdana"/>
                <a:cs typeface="Verdana"/>
              </a:rPr>
              <a:t> </a:t>
            </a:r>
            <a:r>
              <a:rPr sz="2750" spc="45" dirty="0">
                <a:solidFill>
                  <a:srgbClr val="F1EAEA"/>
                </a:solidFill>
                <a:latin typeface="Verdana"/>
                <a:cs typeface="Verdana"/>
              </a:rPr>
              <a:t>data</a:t>
            </a:r>
            <a:r>
              <a:rPr sz="2750" spc="-240" dirty="0">
                <a:solidFill>
                  <a:srgbClr val="F1EAEA"/>
                </a:solidFill>
                <a:latin typeface="Verdana"/>
                <a:cs typeface="Verdana"/>
              </a:rPr>
              <a:t> </a:t>
            </a:r>
            <a:r>
              <a:rPr sz="2750" spc="-10" dirty="0">
                <a:solidFill>
                  <a:srgbClr val="F1EAEA"/>
                </a:solidFill>
                <a:latin typeface="Verdana"/>
                <a:cs typeface="Verdana"/>
              </a:rPr>
              <a:t>sca</a:t>
            </a:r>
            <a:r>
              <a:rPr sz="2750" spc="-45" dirty="0">
                <a:solidFill>
                  <a:srgbClr val="F1EAEA"/>
                </a:solidFill>
                <a:latin typeface="Verdana"/>
                <a:cs typeface="Verdana"/>
              </a:rPr>
              <a:t>r</a:t>
            </a:r>
            <a:r>
              <a:rPr sz="2750" spc="100" dirty="0">
                <a:solidFill>
                  <a:srgbClr val="F1EAEA"/>
                </a:solidFill>
                <a:latin typeface="Verdana"/>
                <a:cs typeface="Verdana"/>
              </a:rPr>
              <a:t>c</a:t>
            </a:r>
            <a:r>
              <a:rPr sz="2750" spc="10" dirty="0">
                <a:solidFill>
                  <a:srgbClr val="F1EAEA"/>
                </a:solidFill>
                <a:latin typeface="Verdana"/>
                <a:cs typeface="Verdana"/>
              </a:rPr>
              <a:t>i</a:t>
            </a:r>
            <a:r>
              <a:rPr sz="2750" spc="-10" dirty="0">
                <a:solidFill>
                  <a:srgbClr val="F1EAEA"/>
                </a:solidFill>
                <a:latin typeface="Verdana"/>
                <a:cs typeface="Verdana"/>
              </a:rPr>
              <a:t>t</a:t>
            </a:r>
            <a:r>
              <a:rPr sz="2750" spc="-125" dirty="0">
                <a:solidFill>
                  <a:srgbClr val="F1EAEA"/>
                </a:solidFill>
                <a:latin typeface="Verdana"/>
                <a:cs typeface="Verdana"/>
              </a:rPr>
              <a:t>y</a:t>
            </a:r>
            <a:r>
              <a:rPr sz="2750" spc="-240" dirty="0">
                <a:solidFill>
                  <a:srgbClr val="F1EAEA"/>
                </a:solidFill>
                <a:latin typeface="Verdana"/>
                <a:cs typeface="Verdana"/>
              </a:rPr>
              <a:t> </a:t>
            </a:r>
            <a:r>
              <a:rPr sz="2750" spc="95" dirty="0">
                <a:solidFill>
                  <a:srgbClr val="F1EAEA"/>
                </a:solidFill>
                <a:latin typeface="Verdana"/>
                <a:cs typeface="Verdana"/>
              </a:rPr>
              <a:t>and</a:t>
            </a:r>
            <a:r>
              <a:rPr sz="2750" spc="-240" dirty="0">
                <a:solidFill>
                  <a:srgbClr val="F1EAEA"/>
                </a:solidFill>
                <a:latin typeface="Verdana"/>
                <a:cs typeface="Verdana"/>
              </a:rPr>
              <a:t> </a:t>
            </a:r>
            <a:r>
              <a:rPr sz="2750" spc="-45" dirty="0">
                <a:solidFill>
                  <a:srgbClr val="F1EAEA"/>
                </a:solidFill>
                <a:latin typeface="Verdana"/>
                <a:cs typeface="Verdana"/>
              </a:rPr>
              <a:t>noise.</a:t>
            </a:r>
            <a:endParaRPr sz="27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200">
              <a:latin typeface="Verdana"/>
              <a:cs typeface="Verdana"/>
            </a:endParaRPr>
          </a:p>
          <a:p>
            <a:pPr marL="504190" marR="5080" indent="-192405" algn="r">
              <a:lnSpc>
                <a:spcPct val="117400"/>
              </a:lnSpc>
            </a:pPr>
            <a:r>
              <a:rPr sz="2750" spc="20" dirty="0">
                <a:solidFill>
                  <a:srgbClr val="F1EAEA"/>
                </a:solidFill>
                <a:latin typeface="Verdana"/>
                <a:cs typeface="Verdana"/>
              </a:rPr>
              <a:t>The</a:t>
            </a:r>
            <a:r>
              <a:rPr sz="2750" spc="-240" dirty="0">
                <a:solidFill>
                  <a:srgbClr val="F1EAEA"/>
                </a:solidFill>
                <a:latin typeface="Verdana"/>
                <a:cs typeface="Verdana"/>
              </a:rPr>
              <a:t> </a:t>
            </a:r>
            <a:r>
              <a:rPr sz="2750" spc="25" dirty="0">
                <a:solidFill>
                  <a:srgbClr val="F1EAEA"/>
                </a:solidFill>
                <a:latin typeface="Verdana"/>
                <a:cs typeface="Verdana"/>
              </a:rPr>
              <a:t>study</a:t>
            </a:r>
            <a:r>
              <a:rPr sz="2750" spc="-240" dirty="0">
                <a:solidFill>
                  <a:srgbClr val="F1EAEA"/>
                </a:solidFill>
                <a:latin typeface="Verdana"/>
                <a:cs typeface="Verdana"/>
              </a:rPr>
              <a:t> </a:t>
            </a:r>
            <a:r>
              <a:rPr sz="2750" spc="85" dirty="0">
                <a:solidFill>
                  <a:srgbClr val="F1EAEA"/>
                </a:solidFill>
                <a:latin typeface="Verdana"/>
                <a:cs typeface="Verdana"/>
              </a:rPr>
              <a:t>unde</a:t>
            </a:r>
            <a:r>
              <a:rPr sz="2750" spc="45" dirty="0">
                <a:solidFill>
                  <a:srgbClr val="F1EAEA"/>
                </a:solidFill>
                <a:latin typeface="Verdana"/>
                <a:cs typeface="Verdana"/>
              </a:rPr>
              <a:t>r</a:t>
            </a:r>
            <a:r>
              <a:rPr sz="2750" spc="25" dirty="0">
                <a:solidFill>
                  <a:srgbClr val="F1EAEA"/>
                </a:solidFill>
                <a:latin typeface="Verdana"/>
                <a:cs typeface="Verdana"/>
              </a:rPr>
              <a:t>s</a:t>
            </a:r>
            <a:r>
              <a:rPr sz="2750" dirty="0">
                <a:solidFill>
                  <a:srgbClr val="F1EAEA"/>
                </a:solidFill>
                <a:latin typeface="Verdana"/>
                <a:cs typeface="Verdana"/>
              </a:rPr>
              <a:t>c</a:t>
            </a:r>
            <a:r>
              <a:rPr sz="2750" spc="5" dirty="0">
                <a:solidFill>
                  <a:srgbClr val="F1EAEA"/>
                </a:solidFill>
                <a:latin typeface="Verdana"/>
                <a:cs typeface="Verdana"/>
              </a:rPr>
              <a:t>o</a:t>
            </a:r>
            <a:r>
              <a:rPr sz="2750" spc="-40" dirty="0">
                <a:solidFill>
                  <a:srgbClr val="F1EAEA"/>
                </a:solidFill>
                <a:latin typeface="Verdana"/>
                <a:cs typeface="Verdana"/>
              </a:rPr>
              <a:t>r</a:t>
            </a:r>
            <a:r>
              <a:rPr sz="2750" spc="-25" dirty="0">
                <a:solidFill>
                  <a:srgbClr val="F1EAEA"/>
                </a:solidFill>
                <a:latin typeface="Verdana"/>
                <a:cs typeface="Verdana"/>
              </a:rPr>
              <a:t>es</a:t>
            </a:r>
            <a:r>
              <a:rPr sz="2750" spc="-240" dirty="0">
                <a:solidFill>
                  <a:srgbClr val="F1EAEA"/>
                </a:solidFill>
                <a:latin typeface="Verdana"/>
                <a:cs typeface="Verdana"/>
              </a:rPr>
              <a:t> </a:t>
            </a:r>
            <a:r>
              <a:rPr sz="2750" spc="70" dirty="0">
                <a:solidFill>
                  <a:srgbClr val="F1EAEA"/>
                </a:solidFill>
                <a:latin typeface="Verdana"/>
                <a:cs typeface="Verdana"/>
              </a:rPr>
              <a:t>the</a:t>
            </a:r>
            <a:r>
              <a:rPr sz="2750" spc="-240" dirty="0">
                <a:solidFill>
                  <a:srgbClr val="F1EAEA"/>
                </a:solidFill>
                <a:latin typeface="Verdana"/>
                <a:cs typeface="Verdana"/>
              </a:rPr>
              <a:t> </a:t>
            </a:r>
            <a:r>
              <a:rPr sz="2750" spc="105" dirty="0">
                <a:solidFill>
                  <a:srgbClr val="F1EAEA"/>
                </a:solidFill>
                <a:latin typeface="Verdana"/>
                <a:cs typeface="Verdana"/>
              </a:rPr>
              <a:t>po</a:t>
            </a:r>
            <a:r>
              <a:rPr sz="2750" spc="10" dirty="0">
                <a:solidFill>
                  <a:srgbClr val="F1EAEA"/>
                </a:solidFill>
                <a:latin typeface="Verdana"/>
                <a:cs typeface="Verdana"/>
              </a:rPr>
              <a:t>t</a:t>
            </a:r>
            <a:r>
              <a:rPr sz="2750" spc="30" dirty="0">
                <a:solidFill>
                  <a:srgbClr val="F1EAEA"/>
                </a:solidFill>
                <a:latin typeface="Verdana"/>
                <a:cs typeface="Verdana"/>
              </a:rPr>
              <a:t>ential</a:t>
            </a:r>
            <a:r>
              <a:rPr sz="2750" spc="-240" dirty="0">
                <a:solidFill>
                  <a:srgbClr val="F1EAEA"/>
                </a:solidFill>
                <a:latin typeface="Verdana"/>
                <a:cs typeface="Verdana"/>
              </a:rPr>
              <a:t> </a:t>
            </a:r>
            <a:r>
              <a:rPr sz="2750" spc="-55" dirty="0">
                <a:solidFill>
                  <a:srgbClr val="F1EAEA"/>
                </a:solidFill>
                <a:latin typeface="Verdana"/>
                <a:cs typeface="Verdana"/>
              </a:rPr>
              <a:t>f</a:t>
            </a:r>
            <a:r>
              <a:rPr sz="2750" spc="5" dirty="0">
                <a:solidFill>
                  <a:srgbClr val="F1EAEA"/>
                </a:solidFill>
                <a:latin typeface="Verdana"/>
                <a:cs typeface="Verdana"/>
              </a:rPr>
              <a:t>or</a:t>
            </a:r>
            <a:r>
              <a:rPr sz="2750" spc="-240" dirty="0">
                <a:solidFill>
                  <a:srgbClr val="F1EAEA"/>
                </a:solidFill>
                <a:latin typeface="Verdana"/>
                <a:cs typeface="Verdana"/>
              </a:rPr>
              <a:t> </a:t>
            </a:r>
            <a:r>
              <a:rPr sz="2750" spc="100" dirty="0">
                <a:solidFill>
                  <a:srgbClr val="F1EAEA"/>
                </a:solidFill>
                <a:latin typeface="Verdana"/>
                <a:cs typeface="Verdana"/>
              </a:rPr>
              <a:t>c</a:t>
            </a:r>
            <a:r>
              <a:rPr sz="2750" spc="80" dirty="0">
                <a:solidFill>
                  <a:srgbClr val="F1EAEA"/>
                </a:solidFill>
                <a:latin typeface="Verdana"/>
                <a:cs typeface="Verdana"/>
              </a:rPr>
              <a:t>ontinued  </a:t>
            </a:r>
            <a:r>
              <a:rPr sz="2750" spc="50" dirty="0">
                <a:solidFill>
                  <a:srgbClr val="F1EAEA"/>
                </a:solidFill>
                <a:latin typeface="Verdana"/>
                <a:cs typeface="Verdana"/>
              </a:rPr>
              <a:t>advancements</a:t>
            </a:r>
            <a:r>
              <a:rPr sz="2750" spc="-235" dirty="0">
                <a:solidFill>
                  <a:srgbClr val="F1EAEA"/>
                </a:solidFill>
                <a:latin typeface="Verdana"/>
                <a:cs typeface="Verdana"/>
              </a:rPr>
              <a:t> </a:t>
            </a:r>
            <a:r>
              <a:rPr sz="2750" spc="60" dirty="0">
                <a:solidFill>
                  <a:srgbClr val="F1EAEA"/>
                </a:solidFill>
                <a:latin typeface="Verdana"/>
                <a:cs typeface="Verdana"/>
              </a:rPr>
              <a:t>in</a:t>
            </a:r>
            <a:r>
              <a:rPr sz="2750" spc="-235" dirty="0">
                <a:solidFill>
                  <a:srgbClr val="F1EAEA"/>
                </a:solidFill>
                <a:latin typeface="Verdana"/>
                <a:cs typeface="Verdana"/>
              </a:rPr>
              <a:t> </a:t>
            </a:r>
            <a:r>
              <a:rPr sz="2750" spc="70" dirty="0">
                <a:solidFill>
                  <a:srgbClr val="F1EAEA"/>
                </a:solidFill>
                <a:latin typeface="Verdana"/>
                <a:cs typeface="Verdana"/>
              </a:rPr>
              <a:t>understanding</a:t>
            </a:r>
            <a:r>
              <a:rPr sz="2750" spc="-229" dirty="0">
                <a:solidFill>
                  <a:srgbClr val="F1EAEA"/>
                </a:solidFill>
                <a:latin typeface="Verdana"/>
                <a:cs typeface="Verdana"/>
              </a:rPr>
              <a:t> </a:t>
            </a:r>
            <a:r>
              <a:rPr sz="2750" spc="95" dirty="0">
                <a:solidFill>
                  <a:srgbClr val="F1EAEA"/>
                </a:solidFill>
                <a:latin typeface="Verdana"/>
                <a:cs typeface="Verdana"/>
              </a:rPr>
              <a:t>and</a:t>
            </a:r>
            <a:r>
              <a:rPr sz="2750" spc="-235" dirty="0">
                <a:solidFill>
                  <a:srgbClr val="F1EAEA"/>
                </a:solidFill>
                <a:latin typeface="Verdana"/>
                <a:cs typeface="Verdana"/>
              </a:rPr>
              <a:t> </a:t>
            </a:r>
            <a:r>
              <a:rPr sz="2750" spc="75" dirty="0">
                <a:solidFill>
                  <a:srgbClr val="F1EAEA"/>
                </a:solidFill>
                <a:latin typeface="Verdana"/>
                <a:cs typeface="Verdana"/>
              </a:rPr>
              <a:t>monitoring </a:t>
            </a:r>
            <a:r>
              <a:rPr sz="2750" spc="-950" dirty="0">
                <a:solidFill>
                  <a:srgbClr val="F1EAEA"/>
                </a:solidFill>
                <a:latin typeface="Verdana"/>
                <a:cs typeface="Verdana"/>
              </a:rPr>
              <a:t> </a:t>
            </a:r>
            <a:r>
              <a:rPr sz="2750" spc="-45" dirty="0">
                <a:solidFill>
                  <a:srgbClr val="F1EAEA"/>
                </a:solidFill>
                <a:latin typeface="Verdana"/>
                <a:cs typeface="Verdana"/>
              </a:rPr>
              <a:t>asteroids, </a:t>
            </a:r>
            <a:r>
              <a:rPr sz="2750" spc="75" dirty="0">
                <a:solidFill>
                  <a:srgbClr val="F1EAEA"/>
                </a:solidFill>
                <a:latin typeface="Verdana"/>
                <a:cs typeface="Verdana"/>
              </a:rPr>
              <a:t>enabling </a:t>
            </a:r>
            <a:r>
              <a:rPr sz="2750" spc="15" dirty="0">
                <a:solidFill>
                  <a:srgbClr val="F1EAEA"/>
                </a:solidFill>
                <a:latin typeface="Verdana"/>
                <a:cs typeface="Verdana"/>
              </a:rPr>
              <a:t>proactive measures </a:t>
            </a:r>
            <a:r>
              <a:rPr sz="2750" spc="-15" dirty="0">
                <a:solidFill>
                  <a:srgbClr val="F1EAEA"/>
                </a:solidFill>
                <a:latin typeface="Verdana"/>
                <a:cs typeface="Verdana"/>
              </a:rPr>
              <a:t>for </a:t>
            </a:r>
            <a:r>
              <a:rPr sz="2750" spc="-10" dirty="0">
                <a:solidFill>
                  <a:srgbClr val="F1EAEA"/>
                </a:solidFill>
                <a:latin typeface="Verdana"/>
                <a:cs typeface="Verdana"/>
              </a:rPr>
              <a:t> </a:t>
            </a:r>
            <a:r>
              <a:rPr sz="2750" spc="20" dirty="0">
                <a:solidFill>
                  <a:srgbClr val="F1EAEA"/>
                </a:solidFill>
                <a:latin typeface="Verdana"/>
                <a:cs typeface="Verdana"/>
              </a:rPr>
              <a:t>planetary</a:t>
            </a:r>
            <a:r>
              <a:rPr sz="2750" spc="-240" dirty="0">
                <a:solidFill>
                  <a:srgbClr val="F1EAEA"/>
                </a:solidFill>
                <a:latin typeface="Verdana"/>
                <a:cs typeface="Verdana"/>
              </a:rPr>
              <a:t> </a:t>
            </a:r>
            <a:r>
              <a:rPr sz="2750" spc="40" dirty="0">
                <a:solidFill>
                  <a:srgbClr val="F1EAEA"/>
                </a:solidFill>
                <a:latin typeface="Verdana"/>
                <a:cs typeface="Verdana"/>
              </a:rPr>
              <a:t>defense</a:t>
            </a:r>
            <a:r>
              <a:rPr sz="2750" spc="-240" dirty="0">
                <a:solidFill>
                  <a:srgbClr val="F1EAEA"/>
                </a:solidFill>
                <a:latin typeface="Verdana"/>
                <a:cs typeface="Verdana"/>
              </a:rPr>
              <a:t> </a:t>
            </a:r>
            <a:r>
              <a:rPr sz="2750" spc="95" dirty="0">
                <a:solidFill>
                  <a:srgbClr val="F1EAEA"/>
                </a:solidFill>
                <a:latin typeface="Verdana"/>
                <a:cs typeface="Verdana"/>
              </a:rPr>
              <a:t>and</a:t>
            </a:r>
            <a:r>
              <a:rPr sz="2750" spc="-240" dirty="0">
                <a:solidFill>
                  <a:srgbClr val="F1EAEA"/>
                </a:solidFill>
                <a:latin typeface="Verdana"/>
                <a:cs typeface="Verdana"/>
              </a:rPr>
              <a:t> </a:t>
            </a:r>
            <a:r>
              <a:rPr sz="2750" spc="40" dirty="0">
                <a:solidFill>
                  <a:srgbClr val="F1EAEA"/>
                </a:solidFill>
                <a:latin typeface="Verdana"/>
                <a:cs typeface="Verdana"/>
              </a:rPr>
              <a:t>space</a:t>
            </a:r>
            <a:r>
              <a:rPr sz="2750" spc="-240" dirty="0">
                <a:solidFill>
                  <a:srgbClr val="F1EAEA"/>
                </a:solidFill>
                <a:latin typeface="Verdana"/>
                <a:cs typeface="Verdana"/>
              </a:rPr>
              <a:t> </a:t>
            </a:r>
            <a:r>
              <a:rPr sz="2750" spc="-30" dirty="0">
                <a:solidFill>
                  <a:srgbClr val="F1EAEA"/>
                </a:solidFill>
                <a:latin typeface="Verdana"/>
                <a:cs typeface="Verdana"/>
              </a:rPr>
              <a:t>exploration.</a:t>
            </a:r>
            <a:endParaRPr sz="27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200">
              <a:latin typeface="Verdana"/>
              <a:cs typeface="Verdana"/>
            </a:endParaRPr>
          </a:p>
          <a:p>
            <a:pPr marL="890269" marR="5080" indent="-93345" algn="r">
              <a:lnSpc>
                <a:spcPct val="117600"/>
              </a:lnSpc>
            </a:pPr>
            <a:r>
              <a:rPr sz="2750" spc="40" dirty="0">
                <a:solidFill>
                  <a:srgbClr val="F1EAEA"/>
                </a:solidFill>
                <a:latin typeface="Verdana"/>
                <a:cs typeface="Verdana"/>
              </a:rPr>
              <a:t>By</a:t>
            </a:r>
            <a:r>
              <a:rPr sz="2750" spc="-240" dirty="0">
                <a:solidFill>
                  <a:srgbClr val="F1EAEA"/>
                </a:solidFill>
                <a:latin typeface="Verdana"/>
                <a:cs typeface="Verdana"/>
              </a:rPr>
              <a:t> </a:t>
            </a:r>
            <a:r>
              <a:rPr sz="2750" spc="5" dirty="0">
                <a:solidFill>
                  <a:srgbClr val="F1EAEA"/>
                </a:solidFill>
                <a:latin typeface="Verdana"/>
                <a:cs typeface="Verdana"/>
              </a:rPr>
              <a:t>l</a:t>
            </a:r>
            <a:r>
              <a:rPr sz="2750" spc="-10" dirty="0">
                <a:solidFill>
                  <a:srgbClr val="F1EAEA"/>
                </a:solidFill>
                <a:latin typeface="Verdana"/>
                <a:cs typeface="Verdana"/>
              </a:rPr>
              <a:t>e</a:t>
            </a:r>
            <a:r>
              <a:rPr sz="2750" spc="-170" dirty="0">
                <a:solidFill>
                  <a:srgbClr val="F1EAEA"/>
                </a:solidFill>
                <a:latin typeface="Verdana"/>
                <a:cs typeface="Verdana"/>
              </a:rPr>
              <a:t>v</a:t>
            </a:r>
            <a:r>
              <a:rPr sz="2750" spc="35" dirty="0">
                <a:solidFill>
                  <a:srgbClr val="F1EAEA"/>
                </a:solidFill>
                <a:latin typeface="Verdana"/>
                <a:cs typeface="Verdana"/>
              </a:rPr>
              <a:t>e</a:t>
            </a:r>
            <a:r>
              <a:rPr sz="2750" spc="-200" dirty="0">
                <a:solidFill>
                  <a:srgbClr val="F1EAEA"/>
                </a:solidFill>
                <a:latin typeface="Verdana"/>
                <a:cs typeface="Verdana"/>
              </a:rPr>
              <a:t>r</a:t>
            </a:r>
            <a:r>
              <a:rPr sz="2750" spc="95" dirty="0">
                <a:solidFill>
                  <a:srgbClr val="F1EAEA"/>
                </a:solidFill>
                <a:latin typeface="Verdana"/>
                <a:cs typeface="Verdana"/>
              </a:rPr>
              <a:t>aging</a:t>
            </a:r>
            <a:r>
              <a:rPr sz="2750" spc="-240" dirty="0">
                <a:solidFill>
                  <a:srgbClr val="F1EAEA"/>
                </a:solidFill>
                <a:latin typeface="Verdana"/>
                <a:cs typeface="Verdana"/>
              </a:rPr>
              <a:t> </a:t>
            </a:r>
            <a:r>
              <a:rPr sz="2750" spc="140" dirty="0">
                <a:solidFill>
                  <a:srgbClr val="F1EAEA"/>
                </a:solidFill>
                <a:latin typeface="Verdana"/>
                <a:cs typeface="Verdana"/>
              </a:rPr>
              <a:t>ma</a:t>
            </a:r>
            <a:r>
              <a:rPr sz="2750" spc="70" dirty="0">
                <a:solidFill>
                  <a:srgbClr val="F1EAEA"/>
                </a:solidFill>
                <a:latin typeface="Verdana"/>
                <a:cs typeface="Verdana"/>
              </a:rPr>
              <a:t>c</a:t>
            </a:r>
            <a:r>
              <a:rPr sz="2750" spc="75" dirty="0">
                <a:solidFill>
                  <a:srgbClr val="F1EAEA"/>
                </a:solidFill>
                <a:latin typeface="Verdana"/>
                <a:cs typeface="Verdana"/>
              </a:rPr>
              <a:t>hine</a:t>
            </a:r>
            <a:r>
              <a:rPr sz="2750" spc="-240" dirty="0">
                <a:solidFill>
                  <a:srgbClr val="F1EAEA"/>
                </a:solidFill>
                <a:latin typeface="Verdana"/>
                <a:cs typeface="Verdana"/>
              </a:rPr>
              <a:t> </a:t>
            </a:r>
            <a:r>
              <a:rPr sz="2750" spc="5" dirty="0">
                <a:solidFill>
                  <a:srgbClr val="F1EAEA"/>
                </a:solidFill>
                <a:latin typeface="Verdana"/>
                <a:cs typeface="Verdana"/>
              </a:rPr>
              <a:t>l</a:t>
            </a:r>
            <a:r>
              <a:rPr sz="2750" spc="-25" dirty="0">
                <a:solidFill>
                  <a:srgbClr val="F1EAEA"/>
                </a:solidFill>
                <a:latin typeface="Verdana"/>
                <a:cs typeface="Verdana"/>
              </a:rPr>
              <a:t>e</a:t>
            </a:r>
            <a:r>
              <a:rPr sz="2750" spc="-45" dirty="0">
                <a:solidFill>
                  <a:srgbClr val="F1EAEA"/>
                </a:solidFill>
                <a:latin typeface="Verdana"/>
                <a:cs typeface="Verdana"/>
              </a:rPr>
              <a:t>a</a:t>
            </a:r>
            <a:r>
              <a:rPr sz="2750" spc="-60" dirty="0">
                <a:solidFill>
                  <a:srgbClr val="F1EAEA"/>
                </a:solidFill>
                <a:latin typeface="Verdana"/>
                <a:cs typeface="Verdana"/>
              </a:rPr>
              <a:t>r</a:t>
            </a:r>
            <a:r>
              <a:rPr sz="2750" spc="110" dirty="0">
                <a:solidFill>
                  <a:srgbClr val="F1EAEA"/>
                </a:solidFill>
                <a:latin typeface="Verdana"/>
                <a:cs typeface="Verdana"/>
              </a:rPr>
              <a:t>ning</a:t>
            </a:r>
            <a:r>
              <a:rPr sz="2750" spc="-240" dirty="0">
                <a:solidFill>
                  <a:srgbClr val="F1EAEA"/>
                </a:solidFill>
                <a:latin typeface="Verdana"/>
                <a:cs typeface="Verdana"/>
              </a:rPr>
              <a:t> </a:t>
            </a:r>
            <a:r>
              <a:rPr sz="2750" spc="-15" dirty="0">
                <a:solidFill>
                  <a:srgbClr val="F1EAEA"/>
                </a:solidFill>
                <a:latin typeface="Verdana"/>
                <a:cs typeface="Verdana"/>
              </a:rPr>
              <a:t>t</a:t>
            </a:r>
            <a:r>
              <a:rPr sz="2750" spc="85" dirty="0">
                <a:solidFill>
                  <a:srgbClr val="F1EAEA"/>
                </a:solidFill>
                <a:latin typeface="Verdana"/>
                <a:cs typeface="Verdana"/>
              </a:rPr>
              <a:t>e</a:t>
            </a:r>
            <a:r>
              <a:rPr sz="2750" spc="50" dirty="0">
                <a:solidFill>
                  <a:srgbClr val="F1EAEA"/>
                </a:solidFill>
                <a:latin typeface="Verdana"/>
                <a:cs typeface="Verdana"/>
              </a:rPr>
              <a:t>c</a:t>
            </a:r>
            <a:r>
              <a:rPr sz="2750" spc="10" dirty="0">
                <a:solidFill>
                  <a:srgbClr val="F1EAEA"/>
                </a:solidFill>
                <a:latin typeface="Verdana"/>
                <a:cs typeface="Verdana"/>
              </a:rPr>
              <a:t>hniques,</a:t>
            </a:r>
            <a:r>
              <a:rPr sz="2750" spc="-240" dirty="0">
                <a:solidFill>
                  <a:srgbClr val="F1EAEA"/>
                </a:solidFill>
                <a:latin typeface="Verdana"/>
                <a:cs typeface="Verdana"/>
              </a:rPr>
              <a:t> </a:t>
            </a:r>
            <a:r>
              <a:rPr sz="2750" spc="140" dirty="0">
                <a:solidFill>
                  <a:srgbClr val="F1EAEA"/>
                </a:solidFill>
                <a:latin typeface="Verdana"/>
                <a:cs typeface="Verdana"/>
              </a:rPr>
              <a:t>w</a:t>
            </a:r>
            <a:r>
              <a:rPr sz="2750" spc="25" dirty="0">
                <a:solidFill>
                  <a:srgbClr val="F1EAEA"/>
                </a:solidFill>
                <a:latin typeface="Verdana"/>
                <a:cs typeface="Verdana"/>
              </a:rPr>
              <a:t>e  </a:t>
            </a:r>
            <a:r>
              <a:rPr sz="2750" spc="-5" dirty="0">
                <a:solidFill>
                  <a:srgbClr val="F1EAEA"/>
                </a:solidFill>
                <a:latin typeface="Verdana"/>
                <a:cs typeface="Verdana"/>
              </a:rPr>
              <a:t>pave</a:t>
            </a:r>
            <a:r>
              <a:rPr sz="2750" spc="-240" dirty="0">
                <a:solidFill>
                  <a:srgbClr val="F1EAEA"/>
                </a:solidFill>
                <a:latin typeface="Verdana"/>
                <a:cs typeface="Verdana"/>
              </a:rPr>
              <a:t> </a:t>
            </a:r>
            <a:r>
              <a:rPr sz="2750" spc="70" dirty="0">
                <a:solidFill>
                  <a:srgbClr val="F1EAEA"/>
                </a:solidFill>
                <a:latin typeface="Verdana"/>
                <a:cs typeface="Verdana"/>
              </a:rPr>
              <a:t>the</a:t>
            </a:r>
            <a:r>
              <a:rPr sz="2750" spc="-235" dirty="0">
                <a:solidFill>
                  <a:srgbClr val="F1EAEA"/>
                </a:solidFill>
                <a:latin typeface="Verdana"/>
                <a:cs typeface="Verdana"/>
              </a:rPr>
              <a:t> </a:t>
            </a:r>
            <a:r>
              <a:rPr sz="2750" spc="-10" dirty="0">
                <a:solidFill>
                  <a:srgbClr val="F1EAEA"/>
                </a:solidFill>
                <a:latin typeface="Verdana"/>
                <a:cs typeface="Verdana"/>
              </a:rPr>
              <a:t>way</a:t>
            </a:r>
            <a:r>
              <a:rPr sz="2750" spc="-240" dirty="0">
                <a:solidFill>
                  <a:srgbClr val="F1EAEA"/>
                </a:solidFill>
                <a:latin typeface="Verdana"/>
                <a:cs typeface="Verdana"/>
              </a:rPr>
              <a:t> </a:t>
            </a:r>
            <a:r>
              <a:rPr sz="2750" spc="-15" dirty="0">
                <a:solidFill>
                  <a:srgbClr val="F1EAEA"/>
                </a:solidFill>
                <a:latin typeface="Verdana"/>
                <a:cs typeface="Verdana"/>
              </a:rPr>
              <a:t>for</a:t>
            </a:r>
            <a:r>
              <a:rPr sz="2750" spc="-235" dirty="0">
                <a:solidFill>
                  <a:srgbClr val="F1EAEA"/>
                </a:solidFill>
                <a:latin typeface="Verdana"/>
                <a:cs typeface="Verdana"/>
              </a:rPr>
              <a:t> </a:t>
            </a:r>
            <a:r>
              <a:rPr sz="2750" spc="45" dirty="0">
                <a:solidFill>
                  <a:srgbClr val="F1EAEA"/>
                </a:solidFill>
                <a:latin typeface="Verdana"/>
                <a:cs typeface="Verdana"/>
              </a:rPr>
              <a:t>improved</a:t>
            </a:r>
            <a:r>
              <a:rPr sz="2750" spc="-240" dirty="0">
                <a:solidFill>
                  <a:srgbClr val="F1EAEA"/>
                </a:solidFill>
                <a:latin typeface="Verdana"/>
                <a:cs typeface="Verdana"/>
              </a:rPr>
              <a:t> </a:t>
            </a:r>
            <a:r>
              <a:rPr sz="2750" spc="10" dirty="0">
                <a:solidFill>
                  <a:srgbClr val="F1EAEA"/>
                </a:solidFill>
                <a:latin typeface="Verdana"/>
                <a:cs typeface="Verdana"/>
              </a:rPr>
              <a:t>accuracy</a:t>
            </a:r>
            <a:r>
              <a:rPr sz="2750" spc="-235" dirty="0">
                <a:solidFill>
                  <a:srgbClr val="F1EAEA"/>
                </a:solidFill>
                <a:latin typeface="Verdana"/>
                <a:cs typeface="Verdana"/>
              </a:rPr>
              <a:t> </a:t>
            </a:r>
            <a:r>
              <a:rPr sz="2750" spc="60" dirty="0">
                <a:solidFill>
                  <a:srgbClr val="F1EAEA"/>
                </a:solidFill>
                <a:latin typeface="Verdana"/>
                <a:cs typeface="Verdana"/>
              </a:rPr>
              <a:t>in</a:t>
            </a:r>
            <a:r>
              <a:rPr sz="2750" spc="-240" dirty="0">
                <a:solidFill>
                  <a:srgbClr val="F1EAEA"/>
                </a:solidFill>
                <a:latin typeface="Verdana"/>
                <a:cs typeface="Verdana"/>
              </a:rPr>
              <a:t> </a:t>
            </a:r>
            <a:r>
              <a:rPr sz="2750" spc="5" dirty="0">
                <a:solidFill>
                  <a:srgbClr val="F1EAEA"/>
                </a:solidFill>
                <a:latin typeface="Verdana"/>
                <a:cs typeface="Verdana"/>
              </a:rPr>
              <a:t>asteroid </a:t>
            </a:r>
            <a:r>
              <a:rPr sz="2750" spc="-950" dirty="0">
                <a:solidFill>
                  <a:srgbClr val="F1EAEA"/>
                </a:solidFill>
                <a:latin typeface="Verdana"/>
                <a:cs typeface="Verdana"/>
              </a:rPr>
              <a:t> </a:t>
            </a:r>
            <a:r>
              <a:rPr sz="2750" spc="100" dirty="0">
                <a:solidFill>
                  <a:srgbClr val="F1EAEA"/>
                </a:solidFill>
                <a:latin typeface="Verdana"/>
                <a:cs typeface="Verdana"/>
              </a:rPr>
              <a:t>c</a:t>
            </a:r>
            <a:r>
              <a:rPr sz="2750" spc="-25" dirty="0">
                <a:solidFill>
                  <a:srgbClr val="F1EAEA"/>
                </a:solidFill>
                <a:latin typeface="Verdana"/>
                <a:cs typeface="Verdana"/>
              </a:rPr>
              <a:t>lassiﬁcation,</a:t>
            </a:r>
            <a:r>
              <a:rPr sz="2750" spc="-240" dirty="0">
                <a:solidFill>
                  <a:srgbClr val="F1EAEA"/>
                </a:solidFill>
                <a:latin typeface="Verdana"/>
                <a:cs typeface="Verdana"/>
              </a:rPr>
              <a:t> </a:t>
            </a:r>
            <a:r>
              <a:rPr sz="2750" spc="100" dirty="0">
                <a:solidFill>
                  <a:srgbClr val="F1EAEA"/>
                </a:solidFill>
                <a:latin typeface="Verdana"/>
                <a:cs typeface="Verdana"/>
              </a:rPr>
              <a:t>c</a:t>
            </a:r>
            <a:r>
              <a:rPr sz="2750" spc="45" dirty="0">
                <a:solidFill>
                  <a:srgbClr val="F1EAEA"/>
                </a:solidFill>
                <a:latin typeface="Verdana"/>
                <a:cs typeface="Verdana"/>
              </a:rPr>
              <a:t>ont</a:t>
            </a:r>
            <a:r>
              <a:rPr sz="2750" spc="10" dirty="0">
                <a:solidFill>
                  <a:srgbClr val="F1EAEA"/>
                </a:solidFill>
                <a:latin typeface="Verdana"/>
                <a:cs typeface="Verdana"/>
              </a:rPr>
              <a:t>r</a:t>
            </a:r>
            <a:r>
              <a:rPr sz="2750" spc="90" dirty="0">
                <a:solidFill>
                  <a:srgbClr val="F1EAEA"/>
                </a:solidFill>
                <a:latin typeface="Verdana"/>
                <a:cs typeface="Verdana"/>
              </a:rPr>
              <a:t>ibuting</a:t>
            </a:r>
            <a:r>
              <a:rPr sz="2750" spc="-240" dirty="0">
                <a:solidFill>
                  <a:srgbClr val="F1EAEA"/>
                </a:solidFill>
                <a:latin typeface="Verdana"/>
                <a:cs typeface="Verdana"/>
              </a:rPr>
              <a:t> </a:t>
            </a:r>
            <a:r>
              <a:rPr sz="2750" spc="-15" dirty="0">
                <a:solidFill>
                  <a:srgbClr val="F1EAEA"/>
                </a:solidFill>
                <a:latin typeface="Verdana"/>
                <a:cs typeface="Verdana"/>
              </a:rPr>
              <a:t>t</a:t>
            </a:r>
            <a:r>
              <a:rPr sz="2750" spc="70" dirty="0">
                <a:solidFill>
                  <a:srgbClr val="F1EAEA"/>
                </a:solidFill>
                <a:latin typeface="Verdana"/>
                <a:cs typeface="Verdana"/>
              </a:rPr>
              <a:t>o</a:t>
            </a:r>
            <a:r>
              <a:rPr sz="2750" spc="-240" dirty="0">
                <a:solidFill>
                  <a:srgbClr val="F1EAEA"/>
                </a:solidFill>
                <a:latin typeface="Verdana"/>
                <a:cs typeface="Verdana"/>
              </a:rPr>
              <a:t> </a:t>
            </a:r>
            <a:r>
              <a:rPr sz="2750" spc="60" dirty="0">
                <a:solidFill>
                  <a:srgbClr val="F1EAEA"/>
                </a:solidFill>
                <a:latin typeface="Verdana"/>
                <a:cs typeface="Verdana"/>
              </a:rPr>
              <a:t>b</a:t>
            </a:r>
            <a:r>
              <a:rPr sz="2750" dirty="0">
                <a:solidFill>
                  <a:srgbClr val="F1EAEA"/>
                </a:solidFill>
                <a:latin typeface="Verdana"/>
                <a:cs typeface="Verdana"/>
              </a:rPr>
              <a:t>r</a:t>
            </a:r>
            <a:r>
              <a:rPr sz="2750" spc="60" dirty="0">
                <a:solidFill>
                  <a:srgbClr val="F1EAEA"/>
                </a:solidFill>
                <a:latin typeface="Verdana"/>
                <a:cs typeface="Verdana"/>
              </a:rPr>
              <a:t>o</a:t>
            </a:r>
            <a:r>
              <a:rPr sz="2750" spc="30" dirty="0">
                <a:solidFill>
                  <a:srgbClr val="F1EAEA"/>
                </a:solidFill>
                <a:latin typeface="Verdana"/>
                <a:cs typeface="Verdana"/>
              </a:rPr>
              <a:t>ader</a:t>
            </a:r>
            <a:r>
              <a:rPr sz="2750" spc="-240" dirty="0">
                <a:solidFill>
                  <a:srgbClr val="F1EAEA"/>
                </a:solidFill>
                <a:latin typeface="Verdana"/>
                <a:cs typeface="Verdana"/>
              </a:rPr>
              <a:t> </a:t>
            </a:r>
            <a:r>
              <a:rPr sz="2750" spc="25" dirty="0">
                <a:solidFill>
                  <a:srgbClr val="F1EAEA"/>
                </a:solidFill>
                <a:latin typeface="Verdana"/>
                <a:cs typeface="Verdana"/>
              </a:rPr>
              <a:t>s</a:t>
            </a:r>
            <a:r>
              <a:rPr sz="2750" dirty="0">
                <a:solidFill>
                  <a:srgbClr val="F1EAEA"/>
                </a:solidFill>
                <a:latin typeface="Verdana"/>
                <a:cs typeface="Verdana"/>
              </a:rPr>
              <a:t>c</a:t>
            </a:r>
            <a:r>
              <a:rPr sz="2750" spc="40" dirty="0">
                <a:solidFill>
                  <a:srgbClr val="F1EAEA"/>
                </a:solidFill>
                <a:latin typeface="Verdana"/>
                <a:cs typeface="Verdana"/>
              </a:rPr>
              <a:t>ientiﬁc  </a:t>
            </a:r>
            <a:r>
              <a:rPr sz="2750" spc="85" dirty="0">
                <a:solidFill>
                  <a:srgbClr val="F1EAEA"/>
                </a:solidFill>
                <a:latin typeface="Verdana"/>
                <a:cs typeface="Verdana"/>
              </a:rPr>
              <a:t>unde</a:t>
            </a:r>
            <a:r>
              <a:rPr sz="2750" spc="45" dirty="0">
                <a:solidFill>
                  <a:srgbClr val="F1EAEA"/>
                </a:solidFill>
                <a:latin typeface="Verdana"/>
                <a:cs typeface="Verdana"/>
              </a:rPr>
              <a:t>r</a:t>
            </a:r>
            <a:r>
              <a:rPr sz="2750" spc="70" dirty="0">
                <a:solidFill>
                  <a:srgbClr val="F1EAEA"/>
                </a:solidFill>
                <a:latin typeface="Verdana"/>
                <a:cs typeface="Verdana"/>
              </a:rPr>
              <a:t>standing</a:t>
            </a:r>
            <a:r>
              <a:rPr sz="2750" spc="-240" dirty="0">
                <a:solidFill>
                  <a:srgbClr val="F1EAEA"/>
                </a:solidFill>
                <a:latin typeface="Verdana"/>
                <a:cs typeface="Verdana"/>
              </a:rPr>
              <a:t> </a:t>
            </a:r>
            <a:r>
              <a:rPr sz="2750" spc="95" dirty="0">
                <a:solidFill>
                  <a:srgbClr val="F1EAEA"/>
                </a:solidFill>
                <a:latin typeface="Verdana"/>
                <a:cs typeface="Verdana"/>
              </a:rPr>
              <a:t>and</a:t>
            </a:r>
            <a:r>
              <a:rPr sz="2750" spc="-240" dirty="0">
                <a:solidFill>
                  <a:srgbClr val="F1EAEA"/>
                </a:solidFill>
                <a:latin typeface="Verdana"/>
                <a:cs typeface="Verdana"/>
              </a:rPr>
              <a:t> </a:t>
            </a:r>
            <a:r>
              <a:rPr sz="2750" spc="70" dirty="0">
                <a:solidFill>
                  <a:srgbClr val="F1EAEA"/>
                </a:solidFill>
                <a:latin typeface="Verdana"/>
                <a:cs typeface="Verdana"/>
              </a:rPr>
              <a:t>mitigation</a:t>
            </a:r>
            <a:r>
              <a:rPr sz="2750" spc="-240" dirty="0">
                <a:solidFill>
                  <a:srgbClr val="F1EAEA"/>
                </a:solidFill>
                <a:latin typeface="Verdana"/>
                <a:cs typeface="Verdana"/>
              </a:rPr>
              <a:t> </a:t>
            </a:r>
            <a:r>
              <a:rPr sz="2750" spc="-20" dirty="0">
                <a:solidFill>
                  <a:srgbClr val="F1EAEA"/>
                </a:solidFill>
                <a:latin typeface="Verdana"/>
                <a:cs typeface="Verdana"/>
              </a:rPr>
              <a:t>st</a:t>
            </a:r>
            <a:r>
              <a:rPr sz="2750" spc="-200" dirty="0">
                <a:solidFill>
                  <a:srgbClr val="F1EAEA"/>
                </a:solidFill>
                <a:latin typeface="Verdana"/>
                <a:cs typeface="Verdana"/>
              </a:rPr>
              <a:t>r</a:t>
            </a:r>
            <a:r>
              <a:rPr sz="2750" spc="15" dirty="0">
                <a:solidFill>
                  <a:srgbClr val="F1EAEA"/>
                </a:solidFill>
                <a:latin typeface="Verdana"/>
                <a:cs typeface="Verdana"/>
              </a:rPr>
              <a:t>a</a:t>
            </a:r>
            <a:r>
              <a:rPr sz="2750" spc="-45" dirty="0">
                <a:solidFill>
                  <a:srgbClr val="F1EAEA"/>
                </a:solidFill>
                <a:latin typeface="Verdana"/>
                <a:cs typeface="Verdana"/>
              </a:rPr>
              <a:t>t</a:t>
            </a:r>
            <a:r>
              <a:rPr sz="2750" spc="35" dirty="0">
                <a:solidFill>
                  <a:srgbClr val="F1EAEA"/>
                </a:solidFill>
                <a:latin typeface="Verdana"/>
                <a:cs typeface="Verdana"/>
              </a:rPr>
              <a:t>egies</a:t>
            </a:r>
            <a:r>
              <a:rPr sz="2750" spc="-240" dirty="0">
                <a:solidFill>
                  <a:srgbClr val="F1EAEA"/>
                </a:solidFill>
                <a:latin typeface="Verdana"/>
                <a:cs typeface="Verdana"/>
              </a:rPr>
              <a:t> </a:t>
            </a:r>
            <a:r>
              <a:rPr sz="2750" spc="-55" dirty="0">
                <a:solidFill>
                  <a:srgbClr val="F1EAEA"/>
                </a:solidFill>
                <a:latin typeface="Verdana"/>
                <a:cs typeface="Verdana"/>
              </a:rPr>
              <a:t>f</a:t>
            </a:r>
            <a:r>
              <a:rPr sz="2750" dirty="0">
                <a:solidFill>
                  <a:srgbClr val="F1EAEA"/>
                </a:solidFill>
                <a:latin typeface="Verdana"/>
                <a:cs typeface="Verdana"/>
              </a:rPr>
              <a:t>or  </a:t>
            </a:r>
            <a:r>
              <a:rPr sz="2750" spc="45" dirty="0">
                <a:solidFill>
                  <a:srgbClr val="F1EAEA"/>
                </a:solidFill>
                <a:latin typeface="Verdana"/>
                <a:cs typeface="Verdana"/>
              </a:rPr>
              <a:t>potential</a:t>
            </a:r>
            <a:r>
              <a:rPr sz="2750" spc="-245" dirty="0">
                <a:solidFill>
                  <a:srgbClr val="F1EAEA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F1EAEA"/>
                </a:solidFill>
                <a:latin typeface="Verdana"/>
                <a:cs typeface="Verdana"/>
              </a:rPr>
              <a:t>threats</a:t>
            </a:r>
            <a:r>
              <a:rPr sz="2750" spc="-240" dirty="0">
                <a:solidFill>
                  <a:srgbClr val="F1EAEA"/>
                </a:solidFill>
                <a:latin typeface="Verdana"/>
                <a:cs typeface="Verdana"/>
              </a:rPr>
              <a:t> </a:t>
            </a:r>
            <a:r>
              <a:rPr sz="2750" spc="50" dirty="0">
                <a:solidFill>
                  <a:srgbClr val="F1EAEA"/>
                </a:solidFill>
                <a:latin typeface="Verdana"/>
                <a:cs typeface="Verdana"/>
              </a:rPr>
              <a:t>from</a:t>
            </a:r>
            <a:r>
              <a:rPr sz="2750" spc="-240" dirty="0">
                <a:solidFill>
                  <a:srgbClr val="F1EAEA"/>
                </a:solidFill>
                <a:latin typeface="Verdana"/>
                <a:cs typeface="Verdana"/>
              </a:rPr>
              <a:t> </a:t>
            </a:r>
            <a:r>
              <a:rPr sz="2750" spc="5" dirty="0">
                <a:solidFill>
                  <a:srgbClr val="F1EAEA"/>
                </a:solidFill>
                <a:latin typeface="Verdana"/>
                <a:cs typeface="Verdana"/>
              </a:rPr>
              <a:t>near-Earth</a:t>
            </a:r>
            <a:r>
              <a:rPr sz="2750" spc="-240" dirty="0">
                <a:solidFill>
                  <a:srgbClr val="F1EAEA"/>
                </a:solidFill>
                <a:latin typeface="Verdana"/>
                <a:cs typeface="Verdana"/>
              </a:rPr>
              <a:t> </a:t>
            </a:r>
            <a:r>
              <a:rPr sz="2750" spc="-30" dirty="0">
                <a:solidFill>
                  <a:srgbClr val="F1EAEA"/>
                </a:solidFill>
                <a:latin typeface="Verdana"/>
                <a:cs typeface="Verdana"/>
              </a:rPr>
              <a:t>objects.</a:t>
            </a:r>
            <a:endParaRPr sz="27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50344" y="2765768"/>
            <a:ext cx="7125970" cy="23056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950" b="1" spc="345" dirty="0">
                <a:solidFill>
                  <a:srgbClr val="F1E7E7"/>
                </a:solidFill>
                <a:latin typeface="Cambria"/>
                <a:cs typeface="Cambria"/>
              </a:rPr>
              <a:t>T</a:t>
            </a:r>
            <a:r>
              <a:rPr sz="14950" b="1" spc="25" dirty="0">
                <a:solidFill>
                  <a:srgbClr val="F1E7E7"/>
                </a:solidFill>
                <a:latin typeface="Cambria"/>
                <a:cs typeface="Cambria"/>
              </a:rPr>
              <a:t>han</a:t>
            </a:r>
            <a:r>
              <a:rPr sz="14950" b="1" spc="-250" dirty="0">
                <a:solidFill>
                  <a:srgbClr val="F1E7E7"/>
                </a:solidFill>
                <a:latin typeface="Cambria"/>
                <a:cs typeface="Cambria"/>
              </a:rPr>
              <a:t>ks!</a:t>
            </a:r>
            <a:endParaRPr sz="14950">
              <a:latin typeface="Cambria"/>
              <a:cs typeface="Cambr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26740" y="5912739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142875" y="66751"/>
                </a:moveTo>
                <a:lnTo>
                  <a:pt x="128219" y="27851"/>
                </a:lnTo>
                <a:lnTo>
                  <a:pt x="94449" y="3644"/>
                </a:lnTo>
                <a:lnTo>
                  <a:pt x="76123" y="0"/>
                </a:lnTo>
                <a:lnTo>
                  <a:pt x="66751" y="0"/>
                </a:lnTo>
                <a:lnTo>
                  <a:pt x="27838" y="14643"/>
                </a:lnTo>
                <a:lnTo>
                  <a:pt x="3657" y="48437"/>
                </a:lnTo>
                <a:lnTo>
                  <a:pt x="0" y="66751"/>
                </a:lnTo>
                <a:lnTo>
                  <a:pt x="0" y="76136"/>
                </a:lnTo>
                <a:lnTo>
                  <a:pt x="14655" y="115023"/>
                </a:lnTo>
                <a:lnTo>
                  <a:pt x="48437" y="139230"/>
                </a:lnTo>
                <a:lnTo>
                  <a:pt x="66751" y="142875"/>
                </a:lnTo>
                <a:lnTo>
                  <a:pt x="76123" y="142875"/>
                </a:lnTo>
                <a:lnTo>
                  <a:pt x="115036" y="128231"/>
                </a:lnTo>
                <a:lnTo>
                  <a:pt x="139242" y="94437"/>
                </a:lnTo>
                <a:lnTo>
                  <a:pt x="142875" y="76136"/>
                </a:lnTo>
                <a:lnTo>
                  <a:pt x="142875" y="71437"/>
                </a:lnTo>
                <a:lnTo>
                  <a:pt x="142875" y="66751"/>
                </a:lnTo>
                <a:close/>
              </a:path>
            </a:pathLst>
          </a:custGeom>
          <a:solidFill>
            <a:srgbClr val="F1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26740" y="6436614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142875" y="66751"/>
                </a:moveTo>
                <a:lnTo>
                  <a:pt x="128219" y="27851"/>
                </a:lnTo>
                <a:lnTo>
                  <a:pt x="94449" y="3644"/>
                </a:lnTo>
                <a:lnTo>
                  <a:pt x="76123" y="0"/>
                </a:lnTo>
                <a:lnTo>
                  <a:pt x="66751" y="0"/>
                </a:lnTo>
                <a:lnTo>
                  <a:pt x="27838" y="14643"/>
                </a:lnTo>
                <a:lnTo>
                  <a:pt x="3657" y="48437"/>
                </a:lnTo>
                <a:lnTo>
                  <a:pt x="0" y="66751"/>
                </a:lnTo>
                <a:lnTo>
                  <a:pt x="0" y="76136"/>
                </a:lnTo>
                <a:lnTo>
                  <a:pt x="14655" y="115023"/>
                </a:lnTo>
                <a:lnTo>
                  <a:pt x="48437" y="139230"/>
                </a:lnTo>
                <a:lnTo>
                  <a:pt x="66751" y="142875"/>
                </a:lnTo>
                <a:lnTo>
                  <a:pt x="76123" y="142875"/>
                </a:lnTo>
                <a:lnTo>
                  <a:pt x="115036" y="128231"/>
                </a:lnTo>
                <a:lnTo>
                  <a:pt x="139242" y="94437"/>
                </a:lnTo>
                <a:lnTo>
                  <a:pt x="142875" y="76136"/>
                </a:lnTo>
                <a:lnTo>
                  <a:pt x="142875" y="71437"/>
                </a:lnTo>
                <a:lnTo>
                  <a:pt x="142875" y="66751"/>
                </a:lnTo>
                <a:close/>
              </a:path>
            </a:pathLst>
          </a:custGeom>
          <a:solidFill>
            <a:srgbClr val="F1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26740" y="6970014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142875" y="66751"/>
                </a:moveTo>
                <a:lnTo>
                  <a:pt x="128219" y="27863"/>
                </a:lnTo>
                <a:lnTo>
                  <a:pt x="94449" y="3644"/>
                </a:lnTo>
                <a:lnTo>
                  <a:pt x="76123" y="0"/>
                </a:lnTo>
                <a:lnTo>
                  <a:pt x="66751" y="0"/>
                </a:lnTo>
                <a:lnTo>
                  <a:pt x="27838" y="14643"/>
                </a:lnTo>
                <a:lnTo>
                  <a:pt x="3657" y="48437"/>
                </a:lnTo>
                <a:lnTo>
                  <a:pt x="0" y="66751"/>
                </a:lnTo>
                <a:lnTo>
                  <a:pt x="0" y="76123"/>
                </a:lnTo>
                <a:lnTo>
                  <a:pt x="14655" y="115023"/>
                </a:lnTo>
                <a:lnTo>
                  <a:pt x="48437" y="139230"/>
                </a:lnTo>
                <a:lnTo>
                  <a:pt x="66751" y="142875"/>
                </a:lnTo>
                <a:lnTo>
                  <a:pt x="76123" y="142875"/>
                </a:lnTo>
                <a:lnTo>
                  <a:pt x="115036" y="128244"/>
                </a:lnTo>
                <a:lnTo>
                  <a:pt x="139242" y="94437"/>
                </a:lnTo>
                <a:lnTo>
                  <a:pt x="142875" y="76123"/>
                </a:lnTo>
                <a:lnTo>
                  <a:pt x="142875" y="71437"/>
                </a:lnTo>
                <a:lnTo>
                  <a:pt x="142875" y="66751"/>
                </a:lnTo>
                <a:close/>
              </a:path>
            </a:pathLst>
          </a:custGeom>
          <a:solidFill>
            <a:srgbClr val="F1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70186" y="5680964"/>
            <a:ext cx="7276465" cy="160845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0"/>
              </a:spcBef>
            </a:pPr>
            <a:r>
              <a:rPr sz="3450" spc="45" dirty="0">
                <a:solidFill>
                  <a:srgbClr val="F1E7E7"/>
                </a:solidFill>
                <a:latin typeface="Verdana"/>
                <a:cs typeface="Verdana"/>
              </a:rPr>
              <a:t>Hensi</a:t>
            </a:r>
            <a:r>
              <a:rPr sz="3450" spc="15" dirty="0">
                <a:solidFill>
                  <a:srgbClr val="F1E7E7"/>
                </a:solidFill>
                <a:latin typeface="Verdana"/>
                <a:cs typeface="Verdana"/>
              </a:rPr>
              <a:t>k</a:t>
            </a:r>
            <a:r>
              <a:rPr sz="3450" spc="-40" dirty="0">
                <a:solidFill>
                  <a:srgbClr val="F1E7E7"/>
                </a:solidFill>
                <a:latin typeface="Verdana"/>
                <a:cs typeface="Verdana"/>
              </a:rPr>
              <a:t>a</a:t>
            </a:r>
            <a:r>
              <a:rPr sz="3450" spc="-310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3450" spc="60" dirty="0">
                <a:solidFill>
                  <a:srgbClr val="F1E7E7"/>
                </a:solidFill>
                <a:latin typeface="Verdana"/>
                <a:cs typeface="Verdana"/>
              </a:rPr>
              <a:t>Bishnoi</a:t>
            </a:r>
            <a:r>
              <a:rPr sz="3450" spc="-310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3450" spc="-130" dirty="0">
                <a:solidFill>
                  <a:srgbClr val="F1E7E7"/>
                </a:solidFill>
                <a:latin typeface="Verdana"/>
                <a:cs typeface="Verdana"/>
              </a:rPr>
              <a:t>(</a:t>
            </a:r>
            <a:r>
              <a:rPr sz="3450" spc="-210" dirty="0">
                <a:solidFill>
                  <a:srgbClr val="F1E7E7"/>
                </a:solidFill>
                <a:latin typeface="Verdana"/>
                <a:cs typeface="Verdana"/>
              </a:rPr>
              <a:t>E</a:t>
            </a:r>
            <a:r>
              <a:rPr sz="3450" spc="-10" dirty="0">
                <a:solidFill>
                  <a:srgbClr val="F1E7E7"/>
                </a:solidFill>
                <a:latin typeface="Verdana"/>
                <a:cs typeface="Verdana"/>
              </a:rPr>
              <a:t>23M</a:t>
            </a:r>
            <a:r>
              <a:rPr sz="3450" spc="-75" dirty="0">
                <a:solidFill>
                  <a:srgbClr val="F1E7E7"/>
                </a:solidFill>
                <a:latin typeface="Verdana"/>
                <a:cs typeface="Verdana"/>
              </a:rPr>
              <a:t>C</a:t>
            </a:r>
            <a:r>
              <a:rPr sz="3450" spc="80" dirty="0">
                <a:solidFill>
                  <a:srgbClr val="F1E7E7"/>
                </a:solidFill>
                <a:latin typeface="Verdana"/>
                <a:cs typeface="Verdana"/>
              </a:rPr>
              <a:t>A</a:t>
            </a:r>
            <a:r>
              <a:rPr sz="3450" spc="-15" dirty="0">
                <a:solidFill>
                  <a:srgbClr val="F1E7E7"/>
                </a:solidFill>
                <a:latin typeface="Verdana"/>
                <a:cs typeface="Verdana"/>
              </a:rPr>
              <a:t>G0004)  </a:t>
            </a:r>
            <a:r>
              <a:rPr sz="3450" spc="95" dirty="0">
                <a:solidFill>
                  <a:srgbClr val="F1E7E7"/>
                </a:solidFill>
                <a:latin typeface="Verdana"/>
                <a:cs typeface="Verdana"/>
              </a:rPr>
              <a:t>E</a:t>
            </a:r>
            <a:r>
              <a:rPr sz="3450" spc="-10" dirty="0">
                <a:solidFill>
                  <a:srgbClr val="F1E7E7"/>
                </a:solidFill>
                <a:latin typeface="Verdana"/>
                <a:cs typeface="Verdana"/>
              </a:rPr>
              <a:t>e</a:t>
            </a:r>
            <a:r>
              <a:rPr sz="3450" spc="-235" dirty="0">
                <a:solidFill>
                  <a:srgbClr val="F1E7E7"/>
                </a:solidFill>
                <a:latin typeface="Verdana"/>
                <a:cs typeface="Verdana"/>
              </a:rPr>
              <a:t>v</a:t>
            </a:r>
            <a:r>
              <a:rPr sz="3450" spc="-40" dirty="0">
                <a:solidFill>
                  <a:srgbClr val="F1E7E7"/>
                </a:solidFill>
                <a:latin typeface="Verdana"/>
                <a:cs typeface="Verdana"/>
              </a:rPr>
              <a:t>a</a:t>
            </a:r>
            <a:r>
              <a:rPr sz="3450" spc="-310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3450" spc="185" dirty="0">
                <a:solidFill>
                  <a:srgbClr val="F1E7E7"/>
                </a:solidFill>
                <a:latin typeface="Verdana"/>
                <a:cs typeface="Verdana"/>
              </a:rPr>
              <a:t>Meh</a:t>
            </a:r>
            <a:r>
              <a:rPr sz="3450" spc="-254" dirty="0">
                <a:solidFill>
                  <a:srgbClr val="F1E7E7"/>
                </a:solidFill>
                <a:latin typeface="Verdana"/>
                <a:cs typeface="Verdana"/>
              </a:rPr>
              <a:t>r</a:t>
            </a:r>
            <a:r>
              <a:rPr sz="3450" spc="-40" dirty="0">
                <a:solidFill>
                  <a:srgbClr val="F1E7E7"/>
                </a:solidFill>
                <a:latin typeface="Verdana"/>
                <a:cs typeface="Verdana"/>
              </a:rPr>
              <a:t>a</a:t>
            </a:r>
            <a:r>
              <a:rPr sz="3450" spc="-310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3450" spc="-130" dirty="0">
                <a:solidFill>
                  <a:srgbClr val="F1E7E7"/>
                </a:solidFill>
                <a:latin typeface="Verdana"/>
                <a:cs typeface="Verdana"/>
              </a:rPr>
              <a:t>(</a:t>
            </a:r>
            <a:r>
              <a:rPr sz="3450" spc="-210" dirty="0">
                <a:solidFill>
                  <a:srgbClr val="F1E7E7"/>
                </a:solidFill>
                <a:latin typeface="Verdana"/>
                <a:cs typeface="Verdana"/>
              </a:rPr>
              <a:t>E</a:t>
            </a:r>
            <a:r>
              <a:rPr sz="3450" spc="-10" dirty="0">
                <a:solidFill>
                  <a:srgbClr val="F1E7E7"/>
                </a:solidFill>
                <a:latin typeface="Verdana"/>
                <a:cs typeface="Verdana"/>
              </a:rPr>
              <a:t>23M</a:t>
            </a:r>
            <a:r>
              <a:rPr sz="3450" spc="-75" dirty="0">
                <a:solidFill>
                  <a:srgbClr val="F1E7E7"/>
                </a:solidFill>
                <a:latin typeface="Verdana"/>
                <a:cs typeface="Verdana"/>
              </a:rPr>
              <a:t>C</a:t>
            </a:r>
            <a:r>
              <a:rPr sz="3450" spc="80" dirty="0">
                <a:solidFill>
                  <a:srgbClr val="F1E7E7"/>
                </a:solidFill>
                <a:latin typeface="Verdana"/>
                <a:cs typeface="Verdana"/>
              </a:rPr>
              <a:t>A</a:t>
            </a:r>
            <a:r>
              <a:rPr sz="3450" spc="65" dirty="0">
                <a:solidFill>
                  <a:srgbClr val="F1E7E7"/>
                </a:solidFill>
                <a:latin typeface="Verdana"/>
                <a:cs typeface="Verdana"/>
              </a:rPr>
              <a:t>G00</a:t>
            </a:r>
            <a:r>
              <a:rPr sz="3450" spc="30" dirty="0">
                <a:solidFill>
                  <a:srgbClr val="F1E7E7"/>
                </a:solidFill>
                <a:latin typeface="Verdana"/>
                <a:cs typeface="Verdana"/>
              </a:rPr>
              <a:t>4</a:t>
            </a:r>
            <a:r>
              <a:rPr sz="3450" spc="-220" dirty="0">
                <a:solidFill>
                  <a:srgbClr val="F1E7E7"/>
                </a:solidFill>
                <a:latin typeface="Verdana"/>
                <a:cs typeface="Verdana"/>
              </a:rPr>
              <a:t>9)  </a:t>
            </a:r>
            <a:r>
              <a:rPr sz="3450" spc="35" dirty="0">
                <a:solidFill>
                  <a:srgbClr val="F1E7E7"/>
                </a:solidFill>
                <a:latin typeface="Verdana"/>
                <a:cs typeface="Verdana"/>
              </a:rPr>
              <a:t>Aa</a:t>
            </a:r>
            <a:r>
              <a:rPr sz="3450" dirty="0">
                <a:solidFill>
                  <a:srgbClr val="F1E7E7"/>
                </a:solidFill>
                <a:latin typeface="Verdana"/>
                <a:cs typeface="Verdana"/>
              </a:rPr>
              <a:t>k</a:t>
            </a:r>
            <a:r>
              <a:rPr sz="3450" spc="-120" dirty="0">
                <a:solidFill>
                  <a:srgbClr val="F1E7E7"/>
                </a:solidFill>
                <a:latin typeface="Verdana"/>
                <a:cs typeface="Verdana"/>
              </a:rPr>
              <a:t>r</a:t>
            </a:r>
            <a:r>
              <a:rPr sz="3450" dirty="0">
                <a:solidFill>
                  <a:srgbClr val="F1E7E7"/>
                </a:solidFill>
                <a:latin typeface="Verdana"/>
                <a:cs typeface="Verdana"/>
              </a:rPr>
              <a:t>iti</a:t>
            </a:r>
            <a:r>
              <a:rPr sz="3450" spc="-310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3450" spc="60" dirty="0">
                <a:solidFill>
                  <a:srgbClr val="F1E7E7"/>
                </a:solidFill>
                <a:latin typeface="Verdana"/>
                <a:cs typeface="Verdana"/>
              </a:rPr>
              <a:t>Jain</a:t>
            </a:r>
            <a:r>
              <a:rPr sz="3450" spc="-310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3450" spc="-130" dirty="0">
                <a:solidFill>
                  <a:srgbClr val="F1E7E7"/>
                </a:solidFill>
                <a:latin typeface="Verdana"/>
                <a:cs typeface="Verdana"/>
              </a:rPr>
              <a:t>(</a:t>
            </a:r>
            <a:r>
              <a:rPr sz="3450" spc="-210" dirty="0">
                <a:solidFill>
                  <a:srgbClr val="F1E7E7"/>
                </a:solidFill>
                <a:latin typeface="Verdana"/>
                <a:cs typeface="Verdana"/>
              </a:rPr>
              <a:t>E</a:t>
            </a:r>
            <a:r>
              <a:rPr sz="3450" spc="-10" dirty="0">
                <a:solidFill>
                  <a:srgbClr val="F1E7E7"/>
                </a:solidFill>
                <a:latin typeface="Verdana"/>
                <a:cs typeface="Verdana"/>
              </a:rPr>
              <a:t>23M</a:t>
            </a:r>
            <a:r>
              <a:rPr sz="3450" spc="-75" dirty="0">
                <a:solidFill>
                  <a:srgbClr val="F1E7E7"/>
                </a:solidFill>
                <a:latin typeface="Verdana"/>
                <a:cs typeface="Verdana"/>
              </a:rPr>
              <a:t>C</a:t>
            </a:r>
            <a:r>
              <a:rPr sz="3450" spc="80" dirty="0">
                <a:solidFill>
                  <a:srgbClr val="F1E7E7"/>
                </a:solidFill>
                <a:latin typeface="Verdana"/>
                <a:cs typeface="Verdana"/>
              </a:rPr>
              <a:t>A</a:t>
            </a:r>
            <a:r>
              <a:rPr sz="3450" spc="-420" dirty="0">
                <a:solidFill>
                  <a:srgbClr val="F1E7E7"/>
                </a:solidFill>
                <a:latin typeface="Verdana"/>
                <a:cs typeface="Verdana"/>
              </a:rPr>
              <a:t>G0131)</a:t>
            </a:r>
            <a:endParaRPr sz="3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1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4825" cy="1028699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909748" y="469849"/>
            <a:ext cx="8648700" cy="175260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41300" rIns="0" bIns="0" rtlCol="0">
            <a:spAutoFit/>
          </a:bodyPr>
          <a:lstStyle/>
          <a:p>
            <a:pPr marR="28575" algn="ctr">
              <a:lnSpc>
                <a:spcPct val="100000"/>
              </a:lnSpc>
              <a:spcBef>
                <a:spcPts val="1900"/>
              </a:spcBef>
            </a:pPr>
            <a:r>
              <a:rPr sz="7050" spc="270" dirty="0">
                <a:solidFill>
                  <a:srgbClr val="F1E7E7"/>
                </a:solidFill>
                <a:latin typeface="Times New Roman"/>
                <a:cs typeface="Times New Roman"/>
              </a:rPr>
              <a:t>Introduction</a:t>
            </a:r>
            <a:endParaRPr sz="70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53687" y="2919108"/>
            <a:ext cx="9170670" cy="627380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15900" marR="208279" algn="ctr">
              <a:lnSpc>
                <a:spcPct val="116900"/>
              </a:lnSpc>
              <a:spcBef>
                <a:spcPts val="60"/>
              </a:spcBef>
            </a:pPr>
            <a:r>
              <a:rPr sz="2700" spc="75" dirty="0">
                <a:latin typeface="Verdana"/>
                <a:cs typeface="Verdana"/>
              </a:rPr>
              <a:t>A</a:t>
            </a:r>
            <a:r>
              <a:rPr sz="2700" spc="-35" dirty="0">
                <a:latin typeface="Verdana"/>
                <a:cs typeface="Verdana"/>
              </a:rPr>
              <a:t>s</a:t>
            </a:r>
            <a:r>
              <a:rPr sz="2700" spc="-80" dirty="0">
                <a:latin typeface="Verdana"/>
                <a:cs typeface="Verdana"/>
              </a:rPr>
              <a:t>t</a:t>
            </a:r>
            <a:r>
              <a:rPr sz="2700" spc="-30" dirty="0">
                <a:latin typeface="Verdana"/>
                <a:cs typeface="Verdana"/>
              </a:rPr>
              <a:t>e</a:t>
            </a:r>
            <a:r>
              <a:rPr sz="2700" spc="-60" dirty="0">
                <a:latin typeface="Verdana"/>
                <a:cs typeface="Verdana"/>
              </a:rPr>
              <a:t>r</a:t>
            </a:r>
            <a:r>
              <a:rPr sz="2700" spc="-65" dirty="0">
                <a:latin typeface="Verdana"/>
                <a:cs typeface="Verdana"/>
              </a:rPr>
              <a:t>oids,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-110" dirty="0">
                <a:latin typeface="Verdana"/>
                <a:cs typeface="Verdana"/>
              </a:rPr>
              <a:t>r</a:t>
            </a:r>
            <a:r>
              <a:rPr sz="2700" spc="55" dirty="0">
                <a:latin typeface="Verdana"/>
                <a:cs typeface="Verdana"/>
              </a:rPr>
              <a:t>emnants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10" dirty="0">
                <a:latin typeface="Verdana"/>
                <a:cs typeface="Verdana"/>
              </a:rPr>
              <a:t>of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55" dirty="0">
                <a:latin typeface="Verdana"/>
                <a:cs typeface="Verdana"/>
              </a:rPr>
              <a:t>the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-25" dirty="0">
                <a:latin typeface="Verdana"/>
                <a:cs typeface="Verdana"/>
              </a:rPr>
              <a:t>e</a:t>
            </a:r>
            <a:r>
              <a:rPr sz="2700" spc="-60" dirty="0">
                <a:latin typeface="Verdana"/>
                <a:cs typeface="Verdana"/>
              </a:rPr>
              <a:t>a</a:t>
            </a:r>
            <a:r>
              <a:rPr sz="2700" spc="-70" dirty="0">
                <a:latin typeface="Verdana"/>
                <a:cs typeface="Verdana"/>
              </a:rPr>
              <a:t>r</a:t>
            </a:r>
            <a:r>
              <a:rPr sz="2700" spc="-75" dirty="0">
                <a:latin typeface="Verdana"/>
                <a:cs typeface="Verdana"/>
              </a:rPr>
              <a:t>ly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-30" dirty="0">
                <a:latin typeface="Verdana"/>
                <a:cs typeface="Verdana"/>
              </a:rPr>
              <a:t>solar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-120" dirty="0">
                <a:latin typeface="Verdana"/>
                <a:cs typeface="Verdana"/>
              </a:rPr>
              <a:t>s</a:t>
            </a:r>
            <a:r>
              <a:rPr sz="2700" spc="-155" dirty="0">
                <a:latin typeface="Verdana"/>
                <a:cs typeface="Verdana"/>
              </a:rPr>
              <a:t>y</a:t>
            </a:r>
            <a:r>
              <a:rPr sz="2700" spc="-35" dirty="0">
                <a:latin typeface="Verdana"/>
                <a:cs typeface="Verdana"/>
              </a:rPr>
              <a:t>s</a:t>
            </a:r>
            <a:r>
              <a:rPr sz="2700" spc="-80" dirty="0">
                <a:latin typeface="Verdana"/>
                <a:cs typeface="Verdana"/>
              </a:rPr>
              <a:t>t</a:t>
            </a:r>
            <a:r>
              <a:rPr sz="2700" spc="-50" dirty="0">
                <a:latin typeface="Verdana"/>
                <a:cs typeface="Verdana"/>
              </a:rPr>
              <a:t>em,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-60" dirty="0">
                <a:latin typeface="Verdana"/>
                <a:cs typeface="Verdana"/>
              </a:rPr>
              <a:t>a</a:t>
            </a:r>
            <a:r>
              <a:rPr sz="2700" spc="-85" dirty="0">
                <a:latin typeface="Verdana"/>
                <a:cs typeface="Verdana"/>
              </a:rPr>
              <a:t>r</a:t>
            </a:r>
            <a:r>
              <a:rPr sz="2700" spc="15" dirty="0">
                <a:latin typeface="Verdana"/>
                <a:cs typeface="Verdana"/>
              </a:rPr>
              <a:t>e  </a:t>
            </a:r>
            <a:r>
              <a:rPr sz="2700" spc="-65" dirty="0">
                <a:latin typeface="Verdana"/>
                <a:cs typeface="Verdana"/>
              </a:rPr>
              <a:t>f</a:t>
            </a:r>
            <a:r>
              <a:rPr sz="2700" spc="-5" dirty="0">
                <a:latin typeface="Verdana"/>
                <a:cs typeface="Verdana"/>
              </a:rPr>
              <a:t>as</a:t>
            </a:r>
            <a:r>
              <a:rPr sz="2700" spc="-30" dirty="0">
                <a:latin typeface="Verdana"/>
                <a:cs typeface="Verdana"/>
              </a:rPr>
              <a:t>c</a:t>
            </a:r>
            <a:r>
              <a:rPr sz="2700" spc="50" dirty="0">
                <a:latin typeface="Verdana"/>
                <a:cs typeface="Verdana"/>
              </a:rPr>
              <a:t>inating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30" dirty="0">
                <a:latin typeface="Verdana"/>
                <a:cs typeface="Verdana"/>
              </a:rPr>
              <a:t>obje</a:t>
            </a:r>
            <a:r>
              <a:rPr sz="2700" spc="40" dirty="0">
                <a:latin typeface="Verdana"/>
                <a:cs typeface="Verdana"/>
              </a:rPr>
              <a:t>c</a:t>
            </a:r>
            <a:r>
              <a:rPr sz="2700" spc="-30" dirty="0">
                <a:latin typeface="Verdana"/>
                <a:cs typeface="Verdana"/>
              </a:rPr>
              <a:t>ts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35" dirty="0">
                <a:latin typeface="Verdana"/>
                <a:cs typeface="Verdana"/>
              </a:rPr>
              <a:t>that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-10" dirty="0">
                <a:latin typeface="Verdana"/>
                <a:cs typeface="Verdana"/>
              </a:rPr>
              <a:t>o</a:t>
            </a:r>
            <a:r>
              <a:rPr sz="2700" spc="-35" dirty="0">
                <a:latin typeface="Verdana"/>
                <a:cs typeface="Verdana"/>
              </a:rPr>
              <a:t>r</a:t>
            </a:r>
            <a:r>
              <a:rPr sz="2700" spc="55" dirty="0">
                <a:latin typeface="Verdana"/>
                <a:cs typeface="Verdana"/>
              </a:rPr>
              <a:t>bit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55" dirty="0">
                <a:latin typeface="Verdana"/>
                <a:cs typeface="Verdana"/>
              </a:rPr>
              <a:t>the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10" dirty="0">
                <a:latin typeface="Verdana"/>
                <a:cs typeface="Verdana"/>
              </a:rPr>
              <a:t>Sun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75" dirty="0">
                <a:latin typeface="Verdana"/>
                <a:cs typeface="Verdana"/>
              </a:rPr>
              <a:t>and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85" dirty="0">
                <a:latin typeface="Verdana"/>
                <a:cs typeface="Verdana"/>
              </a:rPr>
              <a:t>c</a:t>
            </a:r>
            <a:r>
              <a:rPr sz="2700" spc="105" dirty="0">
                <a:latin typeface="Verdana"/>
                <a:cs typeface="Verdana"/>
              </a:rPr>
              <a:t>ome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45" dirty="0">
                <a:latin typeface="Verdana"/>
                <a:cs typeface="Verdana"/>
              </a:rPr>
              <a:t>in  </a:t>
            </a:r>
            <a:r>
              <a:rPr sz="2700" spc="-40" dirty="0">
                <a:latin typeface="Verdana"/>
                <a:cs typeface="Verdana"/>
              </a:rPr>
              <a:t>various </a:t>
            </a:r>
            <a:r>
              <a:rPr sz="2700" spc="-50" dirty="0">
                <a:latin typeface="Verdana"/>
                <a:cs typeface="Verdana"/>
              </a:rPr>
              <a:t>shapes, </a:t>
            </a:r>
            <a:r>
              <a:rPr sz="2700" spc="-110" dirty="0">
                <a:latin typeface="Verdana"/>
                <a:cs typeface="Verdana"/>
              </a:rPr>
              <a:t>sizes, </a:t>
            </a:r>
            <a:r>
              <a:rPr sz="2700" spc="75" dirty="0">
                <a:latin typeface="Verdana"/>
                <a:cs typeface="Verdana"/>
              </a:rPr>
              <a:t>and </a:t>
            </a:r>
            <a:r>
              <a:rPr sz="2700" spc="10" dirty="0">
                <a:latin typeface="Verdana"/>
                <a:cs typeface="Verdana"/>
              </a:rPr>
              <a:t>compositions. </a:t>
            </a:r>
            <a:r>
              <a:rPr sz="2700" spc="40" dirty="0">
                <a:latin typeface="Verdana"/>
                <a:cs typeface="Verdana"/>
              </a:rPr>
              <a:t>NASA </a:t>
            </a:r>
            <a:r>
              <a:rPr sz="2700" spc="-5" dirty="0">
                <a:latin typeface="Verdana"/>
                <a:cs typeface="Verdana"/>
              </a:rPr>
              <a:t>has </a:t>
            </a:r>
            <a:r>
              <a:rPr sz="2700" spc="-935" dirty="0">
                <a:latin typeface="Verdana"/>
                <a:cs typeface="Verdana"/>
              </a:rPr>
              <a:t> </a:t>
            </a:r>
            <a:r>
              <a:rPr sz="2700" spc="75" dirty="0">
                <a:latin typeface="Verdana"/>
                <a:cs typeface="Verdana"/>
              </a:rPr>
              <a:t>been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85" dirty="0">
                <a:latin typeface="Verdana"/>
                <a:cs typeface="Verdana"/>
              </a:rPr>
              <a:t>c</a:t>
            </a:r>
            <a:r>
              <a:rPr sz="2700" spc="30" dirty="0">
                <a:latin typeface="Verdana"/>
                <a:cs typeface="Verdana"/>
              </a:rPr>
              <a:t>olle</a:t>
            </a:r>
            <a:r>
              <a:rPr sz="2700" spc="50" dirty="0">
                <a:latin typeface="Verdana"/>
                <a:cs typeface="Verdana"/>
              </a:rPr>
              <a:t>c</a:t>
            </a:r>
            <a:r>
              <a:rPr sz="2700" spc="75" dirty="0">
                <a:latin typeface="Verdana"/>
                <a:cs typeface="Verdana"/>
              </a:rPr>
              <a:t>ting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-180" dirty="0">
                <a:latin typeface="Verdana"/>
                <a:cs typeface="Verdana"/>
              </a:rPr>
              <a:t>v</a:t>
            </a:r>
            <a:r>
              <a:rPr sz="2700" spc="25" dirty="0">
                <a:latin typeface="Verdana"/>
                <a:cs typeface="Verdana"/>
              </a:rPr>
              <a:t>aluable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30" dirty="0">
                <a:latin typeface="Verdana"/>
                <a:cs typeface="Verdana"/>
              </a:rPr>
              <a:t>data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85" dirty="0">
                <a:latin typeface="Verdana"/>
                <a:cs typeface="Verdana"/>
              </a:rPr>
              <a:t>on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-35" dirty="0">
                <a:latin typeface="Verdana"/>
                <a:cs typeface="Verdana"/>
              </a:rPr>
              <a:t>as</a:t>
            </a:r>
            <a:r>
              <a:rPr sz="2700" spc="-80" dirty="0">
                <a:latin typeface="Verdana"/>
                <a:cs typeface="Verdana"/>
              </a:rPr>
              <a:t>t</a:t>
            </a:r>
            <a:r>
              <a:rPr sz="2700" spc="-30" dirty="0">
                <a:latin typeface="Verdana"/>
                <a:cs typeface="Verdana"/>
              </a:rPr>
              <a:t>e</a:t>
            </a:r>
            <a:r>
              <a:rPr sz="2700" spc="-60" dirty="0">
                <a:latin typeface="Verdana"/>
                <a:cs typeface="Verdana"/>
              </a:rPr>
              <a:t>r</a:t>
            </a:r>
            <a:r>
              <a:rPr sz="2700" spc="-65" dirty="0">
                <a:latin typeface="Verdana"/>
                <a:cs typeface="Verdana"/>
              </a:rPr>
              <a:t>oids,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10" dirty="0">
                <a:latin typeface="Verdana"/>
                <a:cs typeface="Verdana"/>
              </a:rPr>
              <a:t>of</a:t>
            </a:r>
            <a:r>
              <a:rPr sz="2700" spc="-60" dirty="0">
                <a:latin typeface="Verdana"/>
                <a:cs typeface="Verdana"/>
              </a:rPr>
              <a:t>f</a:t>
            </a:r>
            <a:r>
              <a:rPr sz="2700" spc="-30" dirty="0">
                <a:latin typeface="Verdana"/>
                <a:cs typeface="Verdana"/>
              </a:rPr>
              <a:t>e</a:t>
            </a:r>
            <a:r>
              <a:rPr sz="2700" spc="-45" dirty="0">
                <a:latin typeface="Verdana"/>
                <a:cs typeface="Verdana"/>
              </a:rPr>
              <a:t>r</a:t>
            </a:r>
            <a:r>
              <a:rPr sz="2700" spc="75" dirty="0">
                <a:latin typeface="Verdana"/>
                <a:cs typeface="Verdana"/>
              </a:rPr>
              <a:t>ing  </a:t>
            </a:r>
            <a:r>
              <a:rPr sz="2700" spc="25" dirty="0">
                <a:latin typeface="Verdana"/>
                <a:cs typeface="Verdana"/>
              </a:rPr>
              <a:t>insights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30" dirty="0">
                <a:latin typeface="Verdana"/>
                <a:cs typeface="Verdana"/>
              </a:rPr>
              <a:t>into</a:t>
            </a:r>
            <a:r>
              <a:rPr sz="2700" spc="-240" dirty="0">
                <a:latin typeface="Verdana"/>
                <a:cs typeface="Verdana"/>
              </a:rPr>
              <a:t> </a:t>
            </a:r>
            <a:r>
              <a:rPr sz="2700" spc="15" dirty="0">
                <a:latin typeface="Verdana"/>
                <a:cs typeface="Verdana"/>
              </a:rPr>
              <a:t>their</a:t>
            </a:r>
            <a:r>
              <a:rPr sz="2700" spc="-240" dirty="0">
                <a:latin typeface="Verdana"/>
                <a:cs typeface="Verdana"/>
              </a:rPr>
              <a:t> </a:t>
            </a:r>
            <a:r>
              <a:rPr sz="2700" spc="-10" dirty="0">
                <a:latin typeface="Verdana"/>
                <a:cs typeface="Verdana"/>
              </a:rPr>
              <a:t>characteristics</a:t>
            </a:r>
            <a:r>
              <a:rPr sz="2700" spc="-240" dirty="0">
                <a:latin typeface="Verdana"/>
                <a:cs typeface="Verdana"/>
              </a:rPr>
              <a:t> </a:t>
            </a:r>
            <a:r>
              <a:rPr sz="2700" spc="75" dirty="0">
                <a:latin typeface="Verdana"/>
                <a:cs typeface="Verdana"/>
              </a:rPr>
              <a:t>and</a:t>
            </a:r>
            <a:r>
              <a:rPr sz="2700" spc="-240" dirty="0">
                <a:latin typeface="Verdana"/>
                <a:cs typeface="Verdana"/>
              </a:rPr>
              <a:t> </a:t>
            </a:r>
            <a:r>
              <a:rPr sz="2700" spc="-45" dirty="0">
                <a:latin typeface="Verdana"/>
                <a:cs typeface="Verdana"/>
              </a:rPr>
              <a:t>behavior.</a:t>
            </a:r>
            <a:endParaRPr sz="27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50">
              <a:latin typeface="Verdana"/>
              <a:cs typeface="Verdana"/>
            </a:endParaRPr>
          </a:p>
          <a:p>
            <a:pPr marL="12700" marR="5080" indent="-635" algn="ctr">
              <a:lnSpc>
                <a:spcPct val="116900"/>
              </a:lnSpc>
            </a:pPr>
            <a:r>
              <a:rPr sz="2700" spc="100" dirty="0">
                <a:latin typeface="Verdana"/>
                <a:cs typeface="Verdana"/>
              </a:rPr>
              <a:t>With </a:t>
            </a:r>
            <a:r>
              <a:rPr sz="2700" spc="35" dirty="0">
                <a:latin typeface="Verdana"/>
                <a:cs typeface="Verdana"/>
              </a:rPr>
              <a:t>advancements </a:t>
            </a:r>
            <a:r>
              <a:rPr sz="2700" spc="50" dirty="0">
                <a:latin typeface="Verdana"/>
                <a:cs typeface="Verdana"/>
              </a:rPr>
              <a:t>in </a:t>
            </a:r>
            <a:r>
              <a:rPr sz="2700" spc="-10" dirty="0">
                <a:latin typeface="Verdana"/>
                <a:cs typeface="Verdana"/>
              </a:rPr>
              <a:t>technology, </a:t>
            </a:r>
            <a:r>
              <a:rPr sz="2700" dirty="0">
                <a:latin typeface="Verdana"/>
                <a:cs typeface="Verdana"/>
              </a:rPr>
              <a:t>particularly </a:t>
            </a:r>
            <a:r>
              <a:rPr sz="2700" spc="50" dirty="0">
                <a:latin typeface="Verdana"/>
                <a:cs typeface="Verdana"/>
              </a:rPr>
              <a:t>in </a:t>
            </a:r>
            <a:r>
              <a:rPr sz="2700" spc="55" dirty="0">
                <a:latin typeface="Verdana"/>
                <a:cs typeface="Verdana"/>
              </a:rPr>
              <a:t> </a:t>
            </a:r>
            <a:r>
              <a:rPr sz="2700" spc="75" dirty="0">
                <a:latin typeface="Verdana"/>
                <a:cs typeface="Verdana"/>
              </a:rPr>
              <a:t>machine </a:t>
            </a:r>
            <a:r>
              <a:rPr sz="2700" spc="-25" dirty="0">
                <a:latin typeface="Verdana"/>
                <a:cs typeface="Verdana"/>
              </a:rPr>
              <a:t>learning, </a:t>
            </a:r>
            <a:r>
              <a:rPr sz="2700" spc="-40" dirty="0">
                <a:latin typeface="Verdana"/>
                <a:cs typeface="Verdana"/>
              </a:rPr>
              <a:t>there's </a:t>
            </a:r>
            <a:r>
              <a:rPr sz="2700" spc="70" dirty="0">
                <a:latin typeface="Verdana"/>
                <a:cs typeface="Verdana"/>
              </a:rPr>
              <a:t>growing </a:t>
            </a:r>
            <a:r>
              <a:rPr sz="2700" spc="-10" dirty="0">
                <a:latin typeface="Verdana"/>
                <a:cs typeface="Verdana"/>
              </a:rPr>
              <a:t>interest </a:t>
            </a:r>
            <a:r>
              <a:rPr sz="2700" spc="50" dirty="0">
                <a:latin typeface="Verdana"/>
                <a:cs typeface="Verdana"/>
              </a:rPr>
              <a:t>in </a:t>
            </a:r>
            <a:r>
              <a:rPr sz="2700" spc="55" dirty="0">
                <a:latin typeface="Verdana"/>
                <a:cs typeface="Verdana"/>
              </a:rPr>
              <a:t> </a:t>
            </a:r>
            <a:r>
              <a:rPr sz="2700" dirty="0">
                <a:latin typeface="Verdana"/>
                <a:cs typeface="Verdana"/>
              </a:rPr>
              <a:t>l</a:t>
            </a:r>
            <a:r>
              <a:rPr sz="2700" spc="-25" dirty="0">
                <a:latin typeface="Verdana"/>
                <a:cs typeface="Verdana"/>
              </a:rPr>
              <a:t>e</a:t>
            </a:r>
            <a:r>
              <a:rPr sz="2700" spc="-180" dirty="0">
                <a:latin typeface="Verdana"/>
                <a:cs typeface="Verdana"/>
              </a:rPr>
              <a:t>v</a:t>
            </a:r>
            <a:r>
              <a:rPr sz="2700" spc="20" dirty="0">
                <a:latin typeface="Verdana"/>
                <a:cs typeface="Verdana"/>
              </a:rPr>
              <a:t>e</a:t>
            </a:r>
            <a:r>
              <a:rPr sz="2700" spc="-200" dirty="0">
                <a:latin typeface="Verdana"/>
                <a:cs typeface="Verdana"/>
              </a:rPr>
              <a:t>r</a:t>
            </a:r>
            <a:r>
              <a:rPr sz="2700" spc="80" dirty="0">
                <a:latin typeface="Verdana"/>
                <a:cs typeface="Verdana"/>
              </a:rPr>
              <a:t>aging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20" dirty="0">
                <a:latin typeface="Verdana"/>
                <a:cs typeface="Verdana"/>
              </a:rPr>
              <a:t>these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-25" dirty="0">
                <a:latin typeface="Verdana"/>
                <a:cs typeface="Verdana"/>
              </a:rPr>
              <a:t>t</a:t>
            </a:r>
            <a:r>
              <a:rPr sz="2700" dirty="0">
                <a:latin typeface="Verdana"/>
                <a:cs typeface="Verdana"/>
              </a:rPr>
              <a:t>ools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-25" dirty="0">
                <a:latin typeface="Verdana"/>
                <a:cs typeface="Verdana"/>
              </a:rPr>
              <a:t>t</a:t>
            </a:r>
            <a:r>
              <a:rPr sz="2700" spc="50" dirty="0">
                <a:latin typeface="Verdana"/>
                <a:cs typeface="Verdana"/>
              </a:rPr>
              <a:t>o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65" dirty="0">
                <a:latin typeface="Verdana"/>
                <a:cs typeface="Verdana"/>
              </a:rPr>
              <a:t>unde</a:t>
            </a:r>
            <a:r>
              <a:rPr sz="2700" spc="35" dirty="0">
                <a:latin typeface="Verdana"/>
                <a:cs typeface="Verdana"/>
              </a:rPr>
              <a:t>rstand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-35" dirty="0">
                <a:latin typeface="Verdana"/>
                <a:cs typeface="Verdana"/>
              </a:rPr>
              <a:t>as</a:t>
            </a:r>
            <a:r>
              <a:rPr sz="2700" spc="-80" dirty="0">
                <a:latin typeface="Verdana"/>
                <a:cs typeface="Verdana"/>
              </a:rPr>
              <a:t>t</a:t>
            </a:r>
            <a:r>
              <a:rPr sz="2700" spc="-30" dirty="0">
                <a:latin typeface="Verdana"/>
                <a:cs typeface="Verdana"/>
              </a:rPr>
              <a:t>e</a:t>
            </a:r>
            <a:r>
              <a:rPr sz="2700" spc="-60" dirty="0">
                <a:latin typeface="Verdana"/>
                <a:cs typeface="Verdana"/>
              </a:rPr>
              <a:t>r</a:t>
            </a:r>
            <a:r>
              <a:rPr sz="2700" spc="20" dirty="0">
                <a:latin typeface="Verdana"/>
                <a:cs typeface="Verdana"/>
              </a:rPr>
              <a:t>oids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75" dirty="0">
                <a:latin typeface="Verdana"/>
                <a:cs typeface="Verdana"/>
              </a:rPr>
              <a:t>be</a:t>
            </a:r>
            <a:r>
              <a:rPr sz="2700" spc="5" dirty="0">
                <a:latin typeface="Verdana"/>
                <a:cs typeface="Verdana"/>
              </a:rPr>
              <a:t>t</a:t>
            </a:r>
            <a:r>
              <a:rPr sz="2700" spc="-25" dirty="0">
                <a:latin typeface="Verdana"/>
                <a:cs typeface="Verdana"/>
              </a:rPr>
              <a:t>t</a:t>
            </a:r>
            <a:r>
              <a:rPr sz="2700" spc="-30" dirty="0">
                <a:latin typeface="Verdana"/>
                <a:cs typeface="Verdana"/>
              </a:rPr>
              <a:t>e</a:t>
            </a:r>
            <a:r>
              <a:rPr sz="2700" spc="-50" dirty="0">
                <a:latin typeface="Verdana"/>
                <a:cs typeface="Verdana"/>
              </a:rPr>
              <a:t>r</a:t>
            </a:r>
            <a:r>
              <a:rPr sz="2700" spc="-409" dirty="0">
                <a:latin typeface="Verdana"/>
                <a:cs typeface="Verdana"/>
              </a:rPr>
              <a:t>.</a:t>
            </a:r>
            <a:endParaRPr sz="2700">
              <a:latin typeface="Verdana"/>
              <a:cs typeface="Verdana"/>
            </a:endParaRPr>
          </a:p>
          <a:p>
            <a:pPr marL="421640" marR="414655" algn="ctr">
              <a:lnSpc>
                <a:spcPct val="115700"/>
              </a:lnSpc>
            </a:pPr>
            <a:r>
              <a:rPr sz="2700" spc="140" dirty="0">
                <a:latin typeface="Verdana"/>
                <a:cs typeface="Verdana"/>
              </a:rPr>
              <a:t>Ma</a:t>
            </a:r>
            <a:r>
              <a:rPr sz="2700" spc="75" dirty="0">
                <a:latin typeface="Verdana"/>
                <a:cs typeface="Verdana"/>
              </a:rPr>
              <a:t>c</a:t>
            </a:r>
            <a:r>
              <a:rPr sz="2700" spc="60" dirty="0">
                <a:latin typeface="Verdana"/>
                <a:cs typeface="Verdana"/>
              </a:rPr>
              <a:t>hine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dirty="0">
                <a:latin typeface="Verdana"/>
                <a:cs typeface="Verdana"/>
              </a:rPr>
              <a:t>l</a:t>
            </a:r>
            <a:r>
              <a:rPr sz="2700" spc="-40" dirty="0">
                <a:latin typeface="Verdana"/>
                <a:cs typeface="Verdana"/>
              </a:rPr>
              <a:t>e</a:t>
            </a:r>
            <a:r>
              <a:rPr sz="2700" spc="-60" dirty="0">
                <a:latin typeface="Verdana"/>
                <a:cs typeface="Verdana"/>
              </a:rPr>
              <a:t>a</a:t>
            </a:r>
            <a:r>
              <a:rPr sz="2700" spc="-70" dirty="0">
                <a:latin typeface="Verdana"/>
                <a:cs typeface="Verdana"/>
              </a:rPr>
              <a:t>r</a:t>
            </a:r>
            <a:r>
              <a:rPr sz="2700" spc="95" dirty="0">
                <a:latin typeface="Verdana"/>
                <a:cs typeface="Verdana"/>
              </a:rPr>
              <a:t>ning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20" dirty="0">
                <a:latin typeface="Verdana"/>
                <a:cs typeface="Verdana"/>
              </a:rPr>
              <a:t>algo</a:t>
            </a:r>
            <a:r>
              <a:rPr sz="2700" spc="-10" dirty="0">
                <a:latin typeface="Verdana"/>
                <a:cs typeface="Verdana"/>
              </a:rPr>
              <a:t>r</a:t>
            </a:r>
            <a:r>
              <a:rPr sz="2700" spc="55" dirty="0">
                <a:latin typeface="Verdana"/>
                <a:cs typeface="Verdana"/>
              </a:rPr>
              <a:t>ithms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65" dirty="0">
                <a:latin typeface="Verdana"/>
                <a:cs typeface="Verdana"/>
              </a:rPr>
              <a:t>can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-20" dirty="0">
                <a:latin typeface="Verdana"/>
                <a:cs typeface="Verdana"/>
              </a:rPr>
              <a:t>anal</a:t>
            </a:r>
            <a:r>
              <a:rPr sz="2700" spc="-50" dirty="0">
                <a:latin typeface="Verdana"/>
                <a:cs typeface="Verdana"/>
              </a:rPr>
              <a:t>y</a:t>
            </a:r>
            <a:r>
              <a:rPr sz="2700" spc="-65" dirty="0">
                <a:latin typeface="Verdana"/>
                <a:cs typeface="Verdana"/>
              </a:rPr>
              <a:t>z</a:t>
            </a:r>
            <a:r>
              <a:rPr sz="2700" spc="20" dirty="0">
                <a:latin typeface="Verdana"/>
                <a:cs typeface="Verdana"/>
              </a:rPr>
              <a:t>e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-180" dirty="0">
                <a:latin typeface="Verdana"/>
                <a:cs typeface="Verdana"/>
              </a:rPr>
              <a:t>v</a:t>
            </a:r>
            <a:r>
              <a:rPr sz="2700" spc="-25" dirty="0">
                <a:latin typeface="Verdana"/>
                <a:cs typeface="Verdana"/>
              </a:rPr>
              <a:t>ast  </a:t>
            </a:r>
            <a:r>
              <a:rPr sz="2700" spc="-50" dirty="0">
                <a:latin typeface="Verdana"/>
                <a:cs typeface="Verdana"/>
              </a:rPr>
              <a:t>datasets,</a:t>
            </a:r>
            <a:r>
              <a:rPr sz="2700" spc="-240" dirty="0">
                <a:latin typeface="Verdana"/>
                <a:cs typeface="Verdana"/>
              </a:rPr>
              <a:t> </a:t>
            </a:r>
            <a:r>
              <a:rPr sz="2700" spc="-35" dirty="0">
                <a:latin typeface="Verdana"/>
                <a:cs typeface="Verdana"/>
              </a:rPr>
              <a:t>extract</a:t>
            </a:r>
            <a:r>
              <a:rPr sz="2700" spc="-235" dirty="0">
                <a:latin typeface="Verdana"/>
                <a:cs typeface="Verdana"/>
              </a:rPr>
              <a:t> </a:t>
            </a:r>
            <a:r>
              <a:rPr sz="2700" spc="-45" dirty="0">
                <a:latin typeface="Verdana"/>
                <a:cs typeface="Verdana"/>
              </a:rPr>
              <a:t>patterns,</a:t>
            </a:r>
            <a:r>
              <a:rPr sz="2700" spc="-235" dirty="0">
                <a:latin typeface="Verdana"/>
                <a:cs typeface="Verdana"/>
              </a:rPr>
              <a:t> </a:t>
            </a:r>
            <a:r>
              <a:rPr sz="2700" spc="75" dirty="0">
                <a:latin typeface="Verdana"/>
                <a:cs typeface="Verdana"/>
              </a:rPr>
              <a:t>and</a:t>
            </a:r>
            <a:r>
              <a:rPr sz="2700" spc="-240" dirty="0">
                <a:latin typeface="Verdana"/>
                <a:cs typeface="Verdana"/>
              </a:rPr>
              <a:t> </a:t>
            </a:r>
            <a:r>
              <a:rPr sz="2700" spc="45" dirty="0">
                <a:latin typeface="Verdana"/>
                <a:cs typeface="Verdana"/>
              </a:rPr>
              <a:t>make</a:t>
            </a:r>
            <a:r>
              <a:rPr sz="2700" spc="-235" dirty="0">
                <a:latin typeface="Verdana"/>
                <a:cs typeface="Verdana"/>
              </a:rPr>
              <a:t> </a:t>
            </a:r>
            <a:r>
              <a:rPr sz="2700" dirty="0">
                <a:latin typeface="Verdana"/>
                <a:cs typeface="Verdana"/>
              </a:rPr>
              <a:t>predictions,</a:t>
            </a:r>
            <a:endParaRPr sz="2700">
              <a:latin typeface="Verdana"/>
              <a:cs typeface="Verdana"/>
            </a:endParaRPr>
          </a:p>
          <a:p>
            <a:pPr marL="962025" marR="954405" algn="ctr">
              <a:lnSpc>
                <a:spcPct val="115700"/>
              </a:lnSpc>
              <a:spcBef>
                <a:spcPts val="80"/>
              </a:spcBef>
            </a:pPr>
            <a:r>
              <a:rPr sz="2700" spc="40" dirty="0">
                <a:latin typeface="Verdana"/>
                <a:cs typeface="Verdana"/>
              </a:rPr>
              <a:t>presenting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40" dirty="0">
                <a:latin typeface="Verdana"/>
                <a:cs typeface="Verdana"/>
              </a:rPr>
              <a:t>an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40" dirty="0">
                <a:latin typeface="Verdana"/>
                <a:cs typeface="Verdana"/>
              </a:rPr>
              <a:t>opportunity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15" dirty="0">
                <a:latin typeface="Verdana"/>
                <a:cs typeface="Verdana"/>
              </a:rPr>
              <a:t>to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60" dirty="0">
                <a:latin typeface="Verdana"/>
                <a:cs typeface="Verdana"/>
              </a:rPr>
              <a:t>enhance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30" dirty="0">
                <a:latin typeface="Verdana"/>
                <a:cs typeface="Verdana"/>
              </a:rPr>
              <a:t>our </a:t>
            </a:r>
            <a:r>
              <a:rPr sz="2700" spc="-935" dirty="0">
                <a:latin typeface="Verdana"/>
                <a:cs typeface="Verdana"/>
              </a:rPr>
              <a:t> </a:t>
            </a:r>
            <a:r>
              <a:rPr sz="2700" spc="65" dirty="0">
                <a:latin typeface="Verdana"/>
                <a:cs typeface="Verdana"/>
              </a:rPr>
              <a:t>unde</a:t>
            </a:r>
            <a:r>
              <a:rPr sz="2700" spc="35" dirty="0">
                <a:latin typeface="Verdana"/>
                <a:cs typeface="Verdana"/>
              </a:rPr>
              <a:t>r</a:t>
            </a:r>
            <a:r>
              <a:rPr sz="2700" spc="55" dirty="0">
                <a:latin typeface="Verdana"/>
                <a:cs typeface="Verdana"/>
              </a:rPr>
              <a:t>standing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10" dirty="0">
                <a:latin typeface="Verdana"/>
                <a:cs typeface="Verdana"/>
              </a:rPr>
              <a:t>of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-35" dirty="0">
                <a:latin typeface="Verdana"/>
                <a:cs typeface="Verdana"/>
              </a:rPr>
              <a:t>as</a:t>
            </a:r>
            <a:r>
              <a:rPr sz="2700" spc="-80" dirty="0">
                <a:latin typeface="Verdana"/>
                <a:cs typeface="Verdana"/>
              </a:rPr>
              <a:t>t</a:t>
            </a:r>
            <a:r>
              <a:rPr sz="2700" spc="-30" dirty="0">
                <a:latin typeface="Verdana"/>
                <a:cs typeface="Verdana"/>
              </a:rPr>
              <a:t>e</a:t>
            </a:r>
            <a:r>
              <a:rPr sz="2700" spc="-60" dirty="0">
                <a:latin typeface="Verdana"/>
                <a:cs typeface="Verdana"/>
              </a:rPr>
              <a:t>r</a:t>
            </a:r>
            <a:r>
              <a:rPr sz="2700" spc="-65" dirty="0">
                <a:latin typeface="Verdana"/>
                <a:cs typeface="Verdana"/>
              </a:rPr>
              <a:t>oids.</a:t>
            </a:r>
            <a:endParaRPr sz="27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672770" y="409613"/>
            <a:ext cx="6574155" cy="8826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600" spc="215" dirty="0">
                <a:solidFill>
                  <a:srgbClr val="F1E7E7"/>
                </a:solidFill>
                <a:latin typeface="Times New Roman"/>
                <a:cs typeface="Times New Roman"/>
              </a:rPr>
              <a:t>Dataset</a:t>
            </a:r>
            <a:r>
              <a:rPr sz="5600" spc="-190" dirty="0">
                <a:solidFill>
                  <a:srgbClr val="F1E7E7"/>
                </a:solidFill>
                <a:latin typeface="Times New Roman"/>
                <a:cs typeface="Times New Roman"/>
              </a:rPr>
              <a:t> </a:t>
            </a:r>
            <a:r>
              <a:rPr sz="5600" spc="275" dirty="0">
                <a:solidFill>
                  <a:srgbClr val="F1E7E7"/>
                </a:solidFill>
                <a:latin typeface="Times New Roman"/>
                <a:cs typeface="Times New Roman"/>
              </a:rPr>
              <a:t>Description</a:t>
            </a:r>
            <a:endParaRPr sz="56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16393"/>
            <a:ext cx="16626840" cy="10271125"/>
            <a:chOff x="0" y="16393"/>
            <a:chExt cx="16626840" cy="102711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393"/>
              <a:ext cx="8323669" cy="1027060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0609" y="3664750"/>
              <a:ext cx="123825" cy="1238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0609" y="4217200"/>
              <a:ext cx="123825" cy="1238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0609" y="5893600"/>
              <a:ext cx="123825" cy="12382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509131" y="6093625"/>
              <a:ext cx="6073140" cy="28575"/>
            </a:xfrm>
            <a:custGeom>
              <a:avLst/>
              <a:gdLst/>
              <a:ahLst/>
              <a:cxnLst/>
              <a:rect l="l" t="t" r="r" b="b"/>
              <a:pathLst>
                <a:path w="6073140" h="28575">
                  <a:moveTo>
                    <a:pt x="1419313" y="0"/>
                  </a:moveTo>
                  <a:lnTo>
                    <a:pt x="0" y="0"/>
                  </a:lnTo>
                  <a:lnTo>
                    <a:pt x="0" y="28575"/>
                  </a:lnTo>
                  <a:lnTo>
                    <a:pt x="1419313" y="28575"/>
                  </a:lnTo>
                  <a:lnTo>
                    <a:pt x="1419313" y="0"/>
                  </a:lnTo>
                  <a:close/>
                </a:path>
                <a:path w="6073140" h="28575">
                  <a:moveTo>
                    <a:pt x="3097606" y="0"/>
                  </a:moveTo>
                  <a:lnTo>
                    <a:pt x="2577565" y="0"/>
                  </a:lnTo>
                  <a:lnTo>
                    <a:pt x="2577565" y="28575"/>
                  </a:lnTo>
                  <a:lnTo>
                    <a:pt x="5046026" y="28575"/>
                  </a:lnTo>
                  <a:lnTo>
                    <a:pt x="5046026" y="8873"/>
                  </a:lnTo>
                  <a:lnTo>
                    <a:pt x="3097606" y="0"/>
                  </a:lnTo>
                  <a:close/>
                </a:path>
                <a:path w="6073140" h="28575">
                  <a:moveTo>
                    <a:pt x="5046026" y="8873"/>
                  </a:moveTo>
                  <a:lnTo>
                    <a:pt x="5046026" y="28575"/>
                  </a:lnTo>
                  <a:lnTo>
                    <a:pt x="5157151" y="28575"/>
                  </a:lnTo>
                  <a:lnTo>
                    <a:pt x="5157151" y="9379"/>
                  </a:lnTo>
                  <a:lnTo>
                    <a:pt x="5046026" y="8873"/>
                  </a:lnTo>
                  <a:close/>
                </a:path>
                <a:path w="6073140" h="28575">
                  <a:moveTo>
                    <a:pt x="5157151" y="9379"/>
                  </a:moveTo>
                  <a:lnTo>
                    <a:pt x="5157151" y="28575"/>
                  </a:lnTo>
                  <a:lnTo>
                    <a:pt x="5940157" y="28575"/>
                  </a:lnTo>
                  <a:lnTo>
                    <a:pt x="5940157" y="12945"/>
                  </a:lnTo>
                  <a:lnTo>
                    <a:pt x="5157151" y="9379"/>
                  </a:lnTo>
                  <a:close/>
                </a:path>
                <a:path w="6073140" h="28575">
                  <a:moveTo>
                    <a:pt x="5940157" y="12945"/>
                  </a:moveTo>
                  <a:lnTo>
                    <a:pt x="5940157" y="28575"/>
                  </a:lnTo>
                  <a:lnTo>
                    <a:pt x="6051663" y="28575"/>
                  </a:lnTo>
                  <a:lnTo>
                    <a:pt x="6051663" y="13453"/>
                  </a:lnTo>
                  <a:lnTo>
                    <a:pt x="5940157" y="12945"/>
                  </a:lnTo>
                  <a:close/>
                </a:path>
                <a:path w="6073140" h="28575">
                  <a:moveTo>
                    <a:pt x="6051663" y="13453"/>
                  </a:moveTo>
                  <a:lnTo>
                    <a:pt x="6051663" y="28575"/>
                  </a:lnTo>
                  <a:lnTo>
                    <a:pt x="6072632" y="28575"/>
                  </a:lnTo>
                  <a:lnTo>
                    <a:pt x="6072632" y="13548"/>
                  </a:lnTo>
                  <a:lnTo>
                    <a:pt x="6051663" y="13453"/>
                  </a:lnTo>
                  <a:close/>
                </a:path>
                <a:path w="6073140" h="28575">
                  <a:moveTo>
                    <a:pt x="6051663" y="10128"/>
                  </a:moveTo>
                  <a:lnTo>
                    <a:pt x="6051663" y="13453"/>
                  </a:lnTo>
                  <a:lnTo>
                    <a:pt x="6072632" y="13548"/>
                  </a:lnTo>
                  <a:lnTo>
                    <a:pt x="6072632" y="10236"/>
                  </a:lnTo>
                  <a:lnTo>
                    <a:pt x="6051663" y="10128"/>
                  </a:lnTo>
                  <a:close/>
                </a:path>
                <a:path w="6073140" h="28575">
                  <a:moveTo>
                    <a:pt x="5940157" y="9555"/>
                  </a:moveTo>
                  <a:lnTo>
                    <a:pt x="5940157" y="12945"/>
                  </a:lnTo>
                  <a:lnTo>
                    <a:pt x="6051663" y="13453"/>
                  </a:lnTo>
                  <a:lnTo>
                    <a:pt x="6051663" y="10128"/>
                  </a:lnTo>
                  <a:lnTo>
                    <a:pt x="5940157" y="9555"/>
                  </a:lnTo>
                  <a:close/>
                </a:path>
                <a:path w="6073140" h="28575">
                  <a:moveTo>
                    <a:pt x="5940157" y="0"/>
                  </a:moveTo>
                  <a:lnTo>
                    <a:pt x="5157151" y="0"/>
                  </a:lnTo>
                  <a:lnTo>
                    <a:pt x="5157151" y="9379"/>
                  </a:lnTo>
                  <a:lnTo>
                    <a:pt x="5940157" y="12945"/>
                  </a:lnTo>
                  <a:lnTo>
                    <a:pt x="5940157" y="0"/>
                  </a:lnTo>
                  <a:close/>
                </a:path>
                <a:path w="6073140" h="28575">
                  <a:moveTo>
                    <a:pt x="6072632" y="0"/>
                  </a:moveTo>
                  <a:lnTo>
                    <a:pt x="6051663" y="0"/>
                  </a:lnTo>
                  <a:lnTo>
                    <a:pt x="6051663" y="10128"/>
                  </a:lnTo>
                  <a:lnTo>
                    <a:pt x="6072632" y="10236"/>
                  </a:lnTo>
                  <a:lnTo>
                    <a:pt x="6072632" y="0"/>
                  </a:lnTo>
                  <a:close/>
                </a:path>
                <a:path w="6073140" h="28575">
                  <a:moveTo>
                    <a:pt x="5940157" y="5535"/>
                  </a:moveTo>
                  <a:lnTo>
                    <a:pt x="5157151" y="5535"/>
                  </a:lnTo>
                  <a:lnTo>
                    <a:pt x="5940157" y="9555"/>
                  </a:lnTo>
                  <a:lnTo>
                    <a:pt x="5940157" y="5535"/>
                  </a:lnTo>
                  <a:close/>
                </a:path>
                <a:path w="6073140" h="28575">
                  <a:moveTo>
                    <a:pt x="5046026" y="4964"/>
                  </a:moveTo>
                  <a:lnTo>
                    <a:pt x="5046026" y="8873"/>
                  </a:lnTo>
                  <a:lnTo>
                    <a:pt x="5157151" y="9379"/>
                  </a:lnTo>
                  <a:lnTo>
                    <a:pt x="5157151" y="5535"/>
                  </a:lnTo>
                  <a:lnTo>
                    <a:pt x="5046026" y="4964"/>
                  </a:lnTo>
                  <a:close/>
                </a:path>
                <a:path w="6073140" h="28575">
                  <a:moveTo>
                    <a:pt x="5046026" y="0"/>
                  </a:moveTo>
                  <a:lnTo>
                    <a:pt x="4079064" y="0"/>
                  </a:lnTo>
                  <a:lnTo>
                    <a:pt x="5046026" y="4964"/>
                  </a:lnTo>
                  <a:lnTo>
                    <a:pt x="5046026" y="0"/>
                  </a:lnTo>
                  <a:close/>
                </a:path>
              </a:pathLst>
            </a:custGeom>
            <a:solidFill>
              <a:srgbClr val="F1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0609" y="7008025"/>
              <a:ext cx="123825" cy="12382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509131" y="7208050"/>
              <a:ext cx="10118090" cy="28575"/>
            </a:xfrm>
            <a:custGeom>
              <a:avLst/>
              <a:gdLst/>
              <a:ahLst/>
              <a:cxnLst/>
              <a:rect l="l" t="t" r="r" b="b"/>
              <a:pathLst>
                <a:path w="10118090" h="28575">
                  <a:moveTo>
                    <a:pt x="2787484" y="0"/>
                  </a:moveTo>
                  <a:lnTo>
                    <a:pt x="0" y="0"/>
                  </a:lnTo>
                  <a:lnTo>
                    <a:pt x="0" y="28575"/>
                  </a:lnTo>
                  <a:lnTo>
                    <a:pt x="2787484" y="28575"/>
                  </a:lnTo>
                  <a:lnTo>
                    <a:pt x="2787484" y="0"/>
                  </a:lnTo>
                  <a:close/>
                </a:path>
                <a:path w="10118090" h="28575">
                  <a:moveTo>
                    <a:pt x="3260394" y="0"/>
                  </a:moveTo>
                  <a:lnTo>
                    <a:pt x="3149269" y="0"/>
                  </a:lnTo>
                  <a:lnTo>
                    <a:pt x="3149269" y="28575"/>
                  </a:lnTo>
                  <a:lnTo>
                    <a:pt x="3260394" y="28575"/>
                  </a:lnTo>
                  <a:lnTo>
                    <a:pt x="3260394" y="0"/>
                  </a:lnTo>
                  <a:close/>
                </a:path>
                <a:path w="10118090" h="28575">
                  <a:moveTo>
                    <a:pt x="4560874" y="0"/>
                  </a:moveTo>
                  <a:lnTo>
                    <a:pt x="3260394" y="0"/>
                  </a:lnTo>
                  <a:lnTo>
                    <a:pt x="3260394" y="28575"/>
                  </a:lnTo>
                  <a:lnTo>
                    <a:pt x="3892951" y="28575"/>
                  </a:lnTo>
                  <a:lnTo>
                    <a:pt x="4560874" y="20635"/>
                  </a:lnTo>
                  <a:lnTo>
                    <a:pt x="4560874" y="0"/>
                  </a:lnTo>
                  <a:close/>
                </a:path>
                <a:path w="10118090" h="28575">
                  <a:moveTo>
                    <a:pt x="4560874" y="20635"/>
                  </a:moveTo>
                  <a:lnTo>
                    <a:pt x="3892951" y="28575"/>
                  </a:lnTo>
                  <a:lnTo>
                    <a:pt x="4560874" y="28575"/>
                  </a:lnTo>
                  <a:lnTo>
                    <a:pt x="4560874" y="20635"/>
                  </a:lnTo>
                  <a:close/>
                </a:path>
                <a:path w="10118090" h="28575">
                  <a:moveTo>
                    <a:pt x="8397493" y="0"/>
                  </a:moveTo>
                  <a:lnTo>
                    <a:pt x="6296993" y="0"/>
                  </a:lnTo>
                  <a:lnTo>
                    <a:pt x="4672380" y="19310"/>
                  </a:lnTo>
                  <a:lnTo>
                    <a:pt x="4672380" y="28575"/>
                  </a:lnTo>
                  <a:lnTo>
                    <a:pt x="8397493" y="28575"/>
                  </a:lnTo>
                  <a:lnTo>
                    <a:pt x="8397493" y="0"/>
                  </a:lnTo>
                  <a:close/>
                </a:path>
                <a:path w="10118090" h="28575">
                  <a:moveTo>
                    <a:pt x="4672380" y="0"/>
                  </a:moveTo>
                  <a:lnTo>
                    <a:pt x="4560874" y="0"/>
                  </a:lnTo>
                  <a:lnTo>
                    <a:pt x="4560874" y="20635"/>
                  </a:lnTo>
                  <a:lnTo>
                    <a:pt x="4672380" y="19310"/>
                  </a:lnTo>
                  <a:lnTo>
                    <a:pt x="4672380" y="0"/>
                  </a:lnTo>
                  <a:close/>
                </a:path>
                <a:path w="10118090" h="28575">
                  <a:moveTo>
                    <a:pt x="6296993" y="0"/>
                  </a:moveTo>
                  <a:lnTo>
                    <a:pt x="4672380" y="0"/>
                  </a:lnTo>
                  <a:lnTo>
                    <a:pt x="4672380" y="19310"/>
                  </a:lnTo>
                  <a:lnTo>
                    <a:pt x="6296993" y="0"/>
                  </a:lnTo>
                  <a:close/>
                </a:path>
                <a:path w="10118090" h="28575">
                  <a:moveTo>
                    <a:pt x="8870441" y="0"/>
                  </a:moveTo>
                  <a:lnTo>
                    <a:pt x="8759316" y="0"/>
                  </a:lnTo>
                  <a:lnTo>
                    <a:pt x="8759316" y="28575"/>
                  </a:lnTo>
                  <a:lnTo>
                    <a:pt x="8870441" y="28575"/>
                  </a:lnTo>
                  <a:lnTo>
                    <a:pt x="8870441" y="0"/>
                  </a:lnTo>
                  <a:close/>
                </a:path>
                <a:path w="10118090" h="28575">
                  <a:moveTo>
                    <a:pt x="9985119" y="0"/>
                  </a:moveTo>
                  <a:lnTo>
                    <a:pt x="8870441" y="0"/>
                  </a:lnTo>
                  <a:lnTo>
                    <a:pt x="8870441" y="28575"/>
                  </a:lnTo>
                  <a:lnTo>
                    <a:pt x="9331880" y="28575"/>
                  </a:lnTo>
                  <a:lnTo>
                    <a:pt x="9985119" y="19041"/>
                  </a:lnTo>
                  <a:lnTo>
                    <a:pt x="9985119" y="0"/>
                  </a:lnTo>
                  <a:close/>
                </a:path>
                <a:path w="10118090" h="28575">
                  <a:moveTo>
                    <a:pt x="9985119" y="19041"/>
                  </a:moveTo>
                  <a:lnTo>
                    <a:pt x="9331880" y="28575"/>
                  </a:lnTo>
                  <a:lnTo>
                    <a:pt x="9985119" y="28575"/>
                  </a:lnTo>
                  <a:lnTo>
                    <a:pt x="9985119" y="19041"/>
                  </a:lnTo>
                  <a:close/>
                </a:path>
                <a:path w="10118090" h="28575">
                  <a:moveTo>
                    <a:pt x="10117633" y="17107"/>
                  </a:moveTo>
                  <a:lnTo>
                    <a:pt x="10096625" y="17414"/>
                  </a:lnTo>
                  <a:lnTo>
                    <a:pt x="10096625" y="28575"/>
                  </a:lnTo>
                  <a:lnTo>
                    <a:pt x="10117633" y="28575"/>
                  </a:lnTo>
                  <a:lnTo>
                    <a:pt x="10117633" y="17107"/>
                  </a:lnTo>
                  <a:close/>
                </a:path>
                <a:path w="10118090" h="28575">
                  <a:moveTo>
                    <a:pt x="10096625" y="0"/>
                  </a:moveTo>
                  <a:lnTo>
                    <a:pt x="9985119" y="0"/>
                  </a:lnTo>
                  <a:lnTo>
                    <a:pt x="9985119" y="19041"/>
                  </a:lnTo>
                  <a:lnTo>
                    <a:pt x="10096625" y="17414"/>
                  </a:lnTo>
                  <a:lnTo>
                    <a:pt x="10096625" y="0"/>
                  </a:lnTo>
                  <a:close/>
                </a:path>
                <a:path w="10118090" h="28575">
                  <a:moveTo>
                    <a:pt x="10117633" y="0"/>
                  </a:moveTo>
                  <a:lnTo>
                    <a:pt x="10096625" y="0"/>
                  </a:lnTo>
                  <a:lnTo>
                    <a:pt x="10096625" y="17414"/>
                  </a:lnTo>
                  <a:lnTo>
                    <a:pt x="10117633" y="17107"/>
                  </a:lnTo>
                  <a:lnTo>
                    <a:pt x="10117633" y="0"/>
                  </a:lnTo>
                  <a:close/>
                </a:path>
              </a:pathLst>
            </a:custGeom>
            <a:solidFill>
              <a:srgbClr val="F1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0609" y="8674900"/>
              <a:ext cx="123825" cy="12382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0609" y="3664750"/>
              <a:ext cx="123825" cy="12382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0609" y="4217200"/>
              <a:ext cx="123825" cy="12382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0609" y="5893600"/>
              <a:ext cx="123825" cy="12382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509131" y="6093625"/>
              <a:ext cx="6073140" cy="28575"/>
            </a:xfrm>
            <a:custGeom>
              <a:avLst/>
              <a:gdLst/>
              <a:ahLst/>
              <a:cxnLst/>
              <a:rect l="l" t="t" r="r" b="b"/>
              <a:pathLst>
                <a:path w="6073140" h="28575">
                  <a:moveTo>
                    <a:pt x="1419313" y="0"/>
                  </a:moveTo>
                  <a:lnTo>
                    <a:pt x="0" y="0"/>
                  </a:lnTo>
                  <a:lnTo>
                    <a:pt x="0" y="28575"/>
                  </a:lnTo>
                  <a:lnTo>
                    <a:pt x="1419313" y="28575"/>
                  </a:lnTo>
                  <a:lnTo>
                    <a:pt x="1419313" y="0"/>
                  </a:lnTo>
                  <a:close/>
                </a:path>
                <a:path w="6073140" h="28575">
                  <a:moveTo>
                    <a:pt x="3097606" y="0"/>
                  </a:moveTo>
                  <a:lnTo>
                    <a:pt x="2577565" y="0"/>
                  </a:lnTo>
                  <a:lnTo>
                    <a:pt x="2577565" y="28575"/>
                  </a:lnTo>
                  <a:lnTo>
                    <a:pt x="5046026" y="28575"/>
                  </a:lnTo>
                  <a:lnTo>
                    <a:pt x="5046026" y="8873"/>
                  </a:lnTo>
                  <a:lnTo>
                    <a:pt x="3097606" y="0"/>
                  </a:lnTo>
                  <a:close/>
                </a:path>
                <a:path w="6073140" h="28575">
                  <a:moveTo>
                    <a:pt x="5046026" y="8873"/>
                  </a:moveTo>
                  <a:lnTo>
                    <a:pt x="5046026" y="28575"/>
                  </a:lnTo>
                  <a:lnTo>
                    <a:pt x="5157151" y="28575"/>
                  </a:lnTo>
                  <a:lnTo>
                    <a:pt x="5157151" y="9379"/>
                  </a:lnTo>
                  <a:lnTo>
                    <a:pt x="5046026" y="8873"/>
                  </a:lnTo>
                  <a:close/>
                </a:path>
                <a:path w="6073140" h="28575">
                  <a:moveTo>
                    <a:pt x="5157151" y="9379"/>
                  </a:moveTo>
                  <a:lnTo>
                    <a:pt x="5157151" y="28575"/>
                  </a:lnTo>
                  <a:lnTo>
                    <a:pt x="5940157" y="28575"/>
                  </a:lnTo>
                  <a:lnTo>
                    <a:pt x="5940157" y="12945"/>
                  </a:lnTo>
                  <a:lnTo>
                    <a:pt x="5157151" y="9379"/>
                  </a:lnTo>
                  <a:close/>
                </a:path>
                <a:path w="6073140" h="28575">
                  <a:moveTo>
                    <a:pt x="5940157" y="12945"/>
                  </a:moveTo>
                  <a:lnTo>
                    <a:pt x="5940157" y="28575"/>
                  </a:lnTo>
                  <a:lnTo>
                    <a:pt x="6051663" y="28575"/>
                  </a:lnTo>
                  <a:lnTo>
                    <a:pt x="6051663" y="13453"/>
                  </a:lnTo>
                  <a:lnTo>
                    <a:pt x="5940157" y="12945"/>
                  </a:lnTo>
                  <a:close/>
                </a:path>
                <a:path w="6073140" h="28575">
                  <a:moveTo>
                    <a:pt x="6051663" y="13453"/>
                  </a:moveTo>
                  <a:lnTo>
                    <a:pt x="6051663" y="28575"/>
                  </a:lnTo>
                  <a:lnTo>
                    <a:pt x="6072632" y="28575"/>
                  </a:lnTo>
                  <a:lnTo>
                    <a:pt x="6072632" y="13548"/>
                  </a:lnTo>
                  <a:lnTo>
                    <a:pt x="6051663" y="13453"/>
                  </a:lnTo>
                  <a:close/>
                </a:path>
                <a:path w="6073140" h="28575">
                  <a:moveTo>
                    <a:pt x="6051663" y="10128"/>
                  </a:moveTo>
                  <a:lnTo>
                    <a:pt x="6051663" y="13453"/>
                  </a:lnTo>
                  <a:lnTo>
                    <a:pt x="6072632" y="13548"/>
                  </a:lnTo>
                  <a:lnTo>
                    <a:pt x="6072632" y="10236"/>
                  </a:lnTo>
                  <a:lnTo>
                    <a:pt x="6051663" y="10128"/>
                  </a:lnTo>
                  <a:close/>
                </a:path>
                <a:path w="6073140" h="28575">
                  <a:moveTo>
                    <a:pt x="5940157" y="9555"/>
                  </a:moveTo>
                  <a:lnTo>
                    <a:pt x="5940157" y="12945"/>
                  </a:lnTo>
                  <a:lnTo>
                    <a:pt x="6051663" y="13453"/>
                  </a:lnTo>
                  <a:lnTo>
                    <a:pt x="6051663" y="10128"/>
                  </a:lnTo>
                  <a:lnTo>
                    <a:pt x="5940157" y="9555"/>
                  </a:lnTo>
                  <a:close/>
                </a:path>
                <a:path w="6073140" h="28575">
                  <a:moveTo>
                    <a:pt x="5940157" y="0"/>
                  </a:moveTo>
                  <a:lnTo>
                    <a:pt x="5157151" y="0"/>
                  </a:lnTo>
                  <a:lnTo>
                    <a:pt x="5157151" y="9379"/>
                  </a:lnTo>
                  <a:lnTo>
                    <a:pt x="5940157" y="12945"/>
                  </a:lnTo>
                  <a:lnTo>
                    <a:pt x="5940157" y="0"/>
                  </a:lnTo>
                  <a:close/>
                </a:path>
                <a:path w="6073140" h="28575">
                  <a:moveTo>
                    <a:pt x="6072632" y="0"/>
                  </a:moveTo>
                  <a:lnTo>
                    <a:pt x="6051663" y="0"/>
                  </a:lnTo>
                  <a:lnTo>
                    <a:pt x="6051663" y="10128"/>
                  </a:lnTo>
                  <a:lnTo>
                    <a:pt x="6072632" y="10236"/>
                  </a:lnTo>
                  <a:lnTo>
                    <a:pt x="6072632" y="0"/>
                  </a:lnTo>
                  <a:close/>
                </a:path>
                <a:path w="6073140" h="28575">
                  <a:moveTo>
                    <a:pt x="5940157" y="5535"/>
                  </a:moveTo>
                  <a:lnTo>
                    <a:pt x="5157151" y="5535"/>
                  </a:lnTo>
                  <a:lnTo>
                    <a:pt x="5940157" y="9555"/>
                  </a:lnTo>
                  <a:lnTo>
                    <a:pt x="5940157" y="5535"/>
                  </a:lnTo>
                  <a:close/>
                </a:path>
                <a:path w="6073140" h="28575">
                  <a:moveTo>
                    <a:pt x="5046026" y="4964"/>
                  </a:moveTo>
                  <a:lnTo>
                    <a:pt x="5046026" y="8873"/>
                  </a:lnTo>
                  <a:lnTo>
                    <a:pt x="5157151" y="9379"/>
                  </a:lnTo>
                  <a:lnTo>
                    <a:pt x="5157151" y="5535"/>
                  </a:lnTo>
                  <a:lnTo>
                    <a:pt x="5046026" y="4964"/>
                  </a:lnTo>
                  <a:close/>
                </a:path>
                <a:path w="6073140" h="28575">
                  <a:moveTo>
                    <a:pt x="5046026" y="0"/>
                  </a:moveTo>
                  <a:lnTo>
                    <a:pt x="4079064" y="0"/>
                  </a:lnTo>
                  <a:lnTo>
                    <a:pt x="5046026" y="4964"/>
                  </a:lnTo>
                  <a:lnTo>
                    <a:pt x="5046026" y="0"/>
                  </a:lnTo>
                  <a:close/>
                </a:path>
              </a:pathLst>
            </a:custGeom>
            <a:solidFill>
              <a:srgbClr val="F1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0609" y="7008025"/>
              <a:ext cx="123825" cy="12382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509131" y="7208050"/>
              <a:ext cx="10118090" cy="28575"/>
            </a:xfrm>
            <a:custGeom>
              <a:avLst/>
              <a:gdLst/>
              <a:ahLst/>
              <a:cxnLst/>
              <a:rect l="l" t="t" r="r" b="b"/>
              <a:pathLst>
                <a:path w="10118090" h="28575">
                  <a:moveTo>
                    <a:pt x="2787484" y="0"/>
                  </a:moveTo>
                  <a:lnTo>
                    <a:pt x="0" y="0"/>
                  </a:lnTo>
                  <a:lnTo>
                    <a:pt x="0" y="28575"/>
                  </a:lnTo>
                  <a:lnTo>
                    <a:pt x="2787484" y="28575"/>
                  </a:lnTo>
                  <a:lnTo>
                    <a:pt x="2787484" y="0"/>
                  </a:lnTo>
                  <a:close/>
                </a:path>
                <a:path w="10118090" h="28575">
                  <a:moveTo>
                    <a:pt x="3260394" y="0"/>
                  </a:moveTo>
                  <a:lnTo>
                    <a:pt x="3149269" y="0"/>
                  </a:lnTo>
                  <a:lnTo>
                    <a:pt x="3149269" y="28575"/>
                  </a:lnTo>
                  <a:lnTo>
                    <a:pt x="3260394" y="28575"/>
                  </a:lnTo>
                  <a:lnTo>
                    <a:pt x="3260394" y="0"/>
                  </a:lnTo>
                  <a:close/>
                </a:path>
                <a:path w="10118090" h="28575">
                  <a:moveTo>
                    <a:pt x="4560874" y="0"/>
                  </a:moveTo>
                  <a:lnTo>
                    <a:pt x="3260394" y="0"/>
                  </a:lnTo>
                  <a:lnTo>
                    <a:pt x="3260394" y="28575"/>
                  </a:lnTo>
                  <a:lnTo>
                    <a:pt x="3892951" y="28575"/>
                  </a:lnTo>
                  <a:lnTo>
                    <a:pt x="4560874" y="20635"/>
                  </a:lnTo>
                  <a:lnTo>
                    <a:pt x="4560874" y="0"/>
                  </a:lnTo>
                  <a:close/>
                </a:path>
                <a:path w="10118090" h="28575">
                  <a:moveTo>
                    <a:pt x="4560874" y="20635"/>
                  </a:moveTo>
                  <a:lnTo>
                    <a:pt x="3892951" y="28575"/>
                  </a:lnTo>
                  <a:lnTo>
                    <a:pt x="4560874" y="28575"/>
                  </a:lnTo>
                  <a:lnTo>
                    <a:pt x="4560874" y="20635"/>
                  </a:lnTo>
                  <a:close/>
                </a:path>
                <a:path w="10118090" h="28575">
                  <a:moveTo>
                    <a:pt x="8397493" y="0"/>
                  </a:moveTo>
                  <a:lnTo>
                    <a:pt x="6296993" y="0"/>
                  </a:lnTo>
                  <a:lnTo>
                    <a:pt x="4672380" y="19310"/>
                  </a:lnTo>
                  <a:lnTo>
                    <a:pt x="4672380" y="28575"/>
                  </a:lnTo>
                  <a:lnTo>
                    <a:pt x="8397493" y="28575"/>
                  </a:lnTo>
                  <a:lnTo>
                    <a:pt x="8397493" y="0"/>
                  </a:lnTo>
                  <a:close/>
                </a:path>
                <a:path w="10118090" h="28575">
                  <a:moveTo>
                    <a:pt x="4672380" y="0"/>
                  </a:moveTo>
                  <a:lnTo>
                    <a:pt x="4560874" y="0"/>
                  </a:lnTo>
                  <a:lnTo>
                    <a:pt x="4560874" y="20635"/>
                  </a:lnTo>
                  <a:lnTo>
                    <a:pt x="4672380" y="19310"/>
                  </a:lnTo>
                  <a:lnTo>
                    <a:pt x="4672380" y="0"/>
                  </a:lnTo>
                  <a:close/>
                </a:path>
                <a:path w="10118090" h="28575">
                  <a:moveTo>
                    <a:pt x="6296993" y="0"/>
                  </a:moveTo>
                  <a:lnTo>
                    <a:pt x="4672380" y="0"/>
                  </a:lnTo>
                  <a:lnTo>
                    <a:pt x="4672380" y="19310"/>
                  </a:lnTo>
                  <a:lnTo>
                    <a:pt x="6296993" y="0"/>
                  </a:lnTo>
                  <a:close/>
                </a:path>
                <a:path w="10118090" h="28575">
                  <a:moveTo>
                    <a:pt x="8870441" y="0"/>
                  </a:moveTo>
                  <a:lnTo>
                    <a:pt x="8759316" y="0"/>
                  </a:lnTo>
                  <a:lnTo>
                    <a:pt x="8759316" y="28575"/>
                  </a:lnTo>
                  <a:lnTo>
                    <a:pt x="8870441" y="28575"/>
                  </a:lnTo>
                  <a:lnTo>
                    <a:pt x="8870441" y="0"/>
                  </a:lnTo>
                  <a:close/>
                </a:path>
                <a:path w="10118090" h="28575">
                  <a:moveTo>
                    <a:pt x="9985119" y="0"/>
                  </a:moveTo>
                  <a:lnTo>
                    <a:pt x="8870441" y="0"/>
                  </a:lnTo>
                  <a:lnTo>
                    <a:pt x="8870441" y="28575"/>
                  </a:lnTo>
                  <a:lnTo>
                    <a:pt x="9331880" y="28575"/>
                  </a:lnTo>
                  <a:lnTo>
                    <a:pt x="9985119" y="19041"/>
                  </a:lnTo>
                  <a:lnTo>
                    <a:pt x="9985119" y="0"/>
                  </a:lnTo>
                  <a:close/>
                </a:path>
                <a:path w="10118090" h="28575">
                  <a:moveTo>
                    <a:pt x="9985119" y="19041"/>
                  </a:moveTo>
                  <a:lnTo>
                    <a:pt x="9331880" y="28575"/>
                  </a:lnTo>
                  <a:lnTo>
                    <a:pt x="9985119" y="28575"/>
                  </a:lnTo>
                  <a:lnTo>
                    <a:pt x="9985119" y="19041"/>
                  </a:lnTo>
                  <a:close/>
                </a:path>
                <a:path w="10118090" h="28575">
                  <a:moveTo>
                    <a:pt x="10117633" y="17107"/>
                  </a:moveTo>
                  <a:lnTo>
                    <a:pt x="10096625" y="17414"/>
                  </a:lnTo>
                  <a:lnTo>
                    <a:pt x="10096625" y="28575"/>
                  </a:lnTo>
                  <a:lnTo>
                    <a:pt x="10117633" y="28575"/>
                  </a:lnTo>
                  <a:lnTo>
                    <a:pt x="10117633" y="17107"/>
                  </a:lnTo>
                  <a:close/>
                </a:path>
                <a:path w="10118090" h="28575">
                  <a:moveTo>
                    <a:pt x="10096625" y="0"/>
                  </a:moveTo>
                  <a:lnTo>
                    <a:pt x="9985119" y="0"/>
                  </a:lnTo>
                  <a:lnTo>
                    <a:pt x="9985119" y="19041"/>
                  </a:lnTo>
                  <a:lnTo>
                    <a:pt x="10096625" y="17414"/>
                  </a:lnTo>
                  <a:lnTo>
                    <a:pt x="10096625" y="0"/>
                  </a:lnTo>
                  <a:close/>
                </a:path>
                <a:path w="10118090" h="28575">
                  <a:moveTo>
                    <a:pt x="10117633" y="0"/>
                  </a:moveTo>
                  <a:lnTo>
                    <a:pt x="10096625" y="0"/>
                  </a:lnTo>
                  <a:lnTo>
                    <a:pt x="10096625" y="17414"/>
                  </a:lnTo>
                  <a:lnTo>
                    <a:pt x="10117633" y="17107"/>
                  </a:lnTo>
                  <a:lnTo>
                    <a:pt x="10117633" y="0"/>
                  </a:lnTo>
                  <a:close/>
                </a:path>
              </a:pathLst>
            </a:custGeom>
            <a:solidFill>
              <a:srgbClr val="F1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0609" y="8674900"/>
              <a:ext cx="123825" cy="123825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6073609" y="1668945"/>
            <a:ext cx="11339830" cy="78359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645160">
              <a:lnSpc>
                <a:spcPct val="127200"/>
              </a:lnSpc>
              <a:spcBef>
                <a:spcPts val="90"/>
              </a:spcBef>
            </a:pPr>
            <a:r>
              <a:rPr sz="2900" spc="20" dirty="0">
                <a:solidFill>
                  <a:srgbClr val="F1E7E7"/>
                </a:solidFill>
                <a:latin typeface="Verdana"/>
                <a:cs typeface="Verdana"/>
              </a:rPr>
              <a:t>The</a:t>
            </a:r>
            <a:r>
              <a:rPr sz="2900" spc="-254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25" dirty="0">
                <a:solidFill>
                  <a:srgbClr val="F1E7E7"/>
                </a:solidFill>
                <a:latin typeface="Verdana"/>
                <a:cs typeface="Verdana"/>
              </a:rPr>
              <a:t>dataset</a:t>
            </a:r>
            <a:r>
              <a:rPr sz="2900" spc="-250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10" dirty="0">
                <a:solidFill>
                  <a:srgbClr val="F1E7E7"/>
                </a:solidFill>
                <a:latin typeface="Verdana"/>
                <a:cs typeface="Verdana"/>
              </a:rPr>
              <a:t>consists</a:t>
            </a:r>
            <a:r>
              <a:rPr sz="2900" spc="-254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20" dirty="0">
                <a:solidFill>
                  <a:srgbClr val="F1E7E7"/>
                </a:solidFill>
                <a:latin typeface="Verdana"/>
                <a:cs typeface="Verdana"/>
              </a:rPr>
              <a:t>of</a:t>
            </a:r>
            <a:r>
              <a:rPr sz="2900" spc="-250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-20" dirty="0">
                <a:solidFill>
                  <a:srgbClr val="F1E7E7"/>
                </a:solidFill>
                <a:latin typeface="Verdana"/>
                <a:cs typeface="Verdana"/>
              </a:rPr>
              <a:t>4687</a:t>
            </a:r>
            <a:r>
              <a:rPr sz="2900" spc="-254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45" dirty="0">
                <a:solidFill>
                  <a:srgbClr val="F1E7E7"/>
                </a:solidFill>
                <a:latin typeface="Verdana"/>
                <a:cs typeface="Verdana"/>
              </a:rPr>
              <a:t>data</a:t>
            </a:r>
            <a:r>
              <a:rPr sz="2900" spc="-250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30" dirty="0">
                <a:solidFill>
                  <a:srgbClr val="F1E7E7"/>
                </a:solidFill>
                <a:latin typeface="Verdana"/>
                <a:cs typeface="Verdana"/>
              </a:rPr>
              <a:t>instances</a:t>
            </a:r>
            <a:r>
              <a:rPr sz="2900" spc="-250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-120" dirty="0">
                <a:solidFill>
                  <a:srgbClr val="F1E7E7"/>
                </a:solidFill>
                <a:latin typeface="Verdana"/>
                <a:cs typeface="Verdana"/>
              </a:rPr>
              <a:t>(rows)</a:t>
            </a:r>
            <a:r>
              <a:rPr sz="2900" spc="-254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100" dirty="0">
                <a:solidFill>
                  <a:srgbClr val="F1E7E7"/>
                </a:solidFill>
                <a:latin typeface="Verdana"/>
                <a:cs typeface="Verdana"/>
              </a:rPr>
              <a:t>and</a:t>
            </a:r>
            <a:r>
              <a:rPr sz="2900" spc="-250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90" dirty="0">
                <a:solidFill>
                  <a:srgbClr val="F1E7E7"/>
                </a:solidFill>
                <a:latin typeface="Verdana"/>
                <a:cs typeface="Verdana"/>
              </a:rPr>
              <a:t>40 </a:t>
            </a:r>
            <a:r>
              <a:rPr sz="2900" spc="-1005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-60" dirty="0">
                <a:solidFill>
                  <a:srgbClr val="F1E7E7"/>
                </a:solidFill>
                <a:latin typeface="Verdana"/>
                <a:cs typeface="Verdana"/>
              </a:rPr>
              <a:t>f</a:t>
            </a:r>
            <a:r>
              <a:rPr sz="2900" spc="-10" dirty="0">
                <a:solidFill>
                  <a:srgbClr val="F1E7E7"/>
                </a:solidFill>
                <a:latin typeface="Verdana"/>
                <a:cs typeface="Verdana"/>
              </a:rPr>
              <a:t>e</a:t>
            </a:r>
            <a:r>
              <a:rPr sz="2900" spc="25" dirty="0">
                <a:solidFill>
                  <a:srgbClr val="F1E7E7"/>
                </a:solidFill>
                <a:latin typeface="Verdana"/>
                <a:cs typeface="Verdana"/>
              </a:rPr>
              <a:t>atu</a:t>
            </a:r>
            <a:r>
              <a:rPr sz="2900" spc="-25" dirty="0">
                <a:solidFill>
                  <a:srgbClr val="F1E7E7"/>
                </a:solidFill>
                <a:latin typeface="Verdana"/>
                <a:cs typeface="Verdana"/>
              </a:rPr>
              <a:t>res</a:t>
            </a:r>
            <a:r>
              <a:rPr sz="2900" spc="-254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-105" dirty="0">
                <a:solidFill>
                  <a:srgbClr val="F1E7E7"/>
                </a:solidFill>
                <a:latin typeface="Verdana"/>
                <a:cs typeface="Verdana"/>
              </a:rPr>
              <a:t>(</a:t>
            </a:r>
            <a:r>
              <a:rPr sz="2900" spc="-150" dirty="0">
                <a:solidFill>
                  <a:srgbClr val="F1E7E7"/>
                </a:solidFill>
                <a:latin typeface="Verdana"/>
                <a:cs typeface="Verdana"/>
              </a:rPr>
              <a:t>c</a:t>
            </a:r>
            <a:r>
              <a:rPr sz="2900" spc="-35" dirty="0">
                <a:solidFill>
                  <a:srgbClr val="F1E7E7"/>
                </a:solidFill>
                <a:latin typeface="Verdana"/>
                <a:cs typeface="Verdana"/>
              </a:rPr>
              <a:t>olumns).</a:t>
            </a:r>
            <a:endParaRPr sz="29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600">
              <a:latin typeface="Verdana"/>
              <a:cs typeface="Verdana"/>
            </a:endParaRPr>
          </a:p>
          <a:p>
            <a:pPr marL="434975" marR="101600">
              <a:lnSpc>
                <a:spcPct val="125699"/>
              </a:lnSpc>
            </a:pPr>
            <a:r>
              <a:rPr sz="2900" u="heavy" spc="105" dirty="0">
                <a:solidFill>
                  <a:srgbClr val="F1E7E7"/>
                </a:solidFill>
                <a:uFill>
                  <a:solidFill>
                    <a:srgbClr val="F1E7E7"/>
                  </a:solidFill>
                </a:uFill>
                <a:latin typeface="Verdana"/>
                <a:cs typeface="Verdana"/>
              </a:rPr>
              <a:t>Neo</a:t>
            </a:r>
            <a:r>
              <a:rPr sz="2900" u="heavy" spc="-254" dirty="0">
                <a:solidFill>
                  <a:srgbClr val="F1E7E7"/>
                </a:solidFill>
                <a:uFill>
                  <a:solidFill>
                    <a:srgbClr val="F1E7E7"/>
                  </a:solidFill>
                </a:uFill>
                <a:latin typeface="Verdana"/>
                <a:cs typeface="Verdana"/>
              </a:rPr>
              <a:t> </a:t>
            </a:r>
            <a:r>
              <a:rPr sz="2900" u="heavy" spc="35" dirty="0">
                <a:solidFill>
                  <a:srgbClr val="F1E7E7"/>
                </a:solidFill>
                <a:uFill>
                  <a:solidFill>
                    <a:srgbClr val="F1E7E7"/>
                  </a:solidFill>
                </a:uFill>
                <a:latin typeface="Verdana"/>
                <a:cs typeface="Verdana"/>
              </a:rPr>
              <a:t>Reference</a:t>
            </a:r>
            <a:r>
              <a:rPr sz="2900" u="heavy" spc="-250" dirty="0">
                <a:solidFill>
                  <a:srgbClr val="F1E7E7"/>
                </a:solidFill>
                <a:uFill>
                  <a:solidFill>
                    <a:srgbClr val="F1E7E7"/>
                  </a:solidFill>
                </a:uFill>
                <a:latin typeface="Verdana"/>
                <a:cs typeface="Verdana"/>
              </a:rPr>
              <a:t> </a:t>
            </a:r>
            <a:r>
              <a:rPr sz="2900" u="heavy" spc="-285" dirty="0">
                <a:solidFill>
                  <a:srgbClr val="F1E7E7"/>
                </a:solidFill>
                <a:uFill>
                  <a:solidFill>
                    <a:srgbClr val="F1E7E7"/>
                  </a:solidFill>
                </a:uFill>
                <a:latin typeface="Verdana"/>
                <a:cs typeface="Verdana"/>
              </a:rPr>
              <a:t>ID</a:t>
            </a:r>
            <a:r>
              <a:rPr sz="2900" spc="-285" dirty="0">
                <a:solidFill>
                  <a:srgbClr val="F1E7E7"/>
                </a:solidFill>
                <a:latin typeface="Verdana"/>
                <a:cs typeface="Verdana"/>
              </a:rPr>
              <a:t>:</a:t>
            </a:r>
            <a:r>
              <a:rPr sz="2900" spc="-250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55" dirty="0">
                <a:solidFill>
                  <a:srgbClr val="F1E7E7"/>
                </a:solidFill>
                <a:latin typeface="Verdana"/>
                <a:cs typeface="Verdana"/>
              </a:rPr>
              <a:t>Assigned</a:t>
            </a:r>
            <a:r>
              <a:rPr sz="2900" spc="-250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15" dirty="0">
                <a:solidFill>
                  <a:srgbClr val="F1E7E7"/>
                </a:solidFill>
                <a:latin typeface="Verdana"/>
                <a:cs typeface="Verdana"/>
              </a:rPr>
              <a:t>reference</a:t>
            </a:r>
            <a:r>
              <a:rPr sz="2900" spc="-250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-80" dirty="0">
                <a:solidFill>
                  <a:srgbClr val="F1E7E7"/>
                </a:solidFill>
                <a:latin typeface="Verdana"/>
                <a:cs typeface="Verdana"/>
              </a:rPr>
              <a:t>ID</a:t>
            </a:r>
            <a:r>
              <a:rPr sz="2900" spc="-254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-20" dirty="0">
                <a:solidFill>
                  <a:srgbClr val="F1E7E7"/>
                </a:solidFill>
                <a:latin typeface="Verdana"/>
                <a:cs typeface="Verdana"/>
              </a:rPr>
              <a:t>for</a:t>
            </a:r>
            <a:r>
              <a:rPr sz="2900" spc="-250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55" dirty="0">
                <a:solidFill>
                  <a:srgbClr val="F1E7E7"/>
                </a:solidFill>
                <a:latin typeface="Verdana"/>
                <a:cs typeface="Verdana"/>
              </a:rPr>
              <a:t>each</a:t>
            </a:r>
            <a:r>
              <a:rPr sz="2900" spc="-250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-45" dirty="0">
                <a:solidFill>
                  <a:srgbClr val="F1E7E7"/>
                </a:solidFill>
                <a:latin typeface="Verdana"/>
                <a:cs typeface="Verdana"/>
              </a:rPr>
              <a:t>asteroid. </a:t>
            </a:r>
            <a:r>
              <a:rPr sz="2900" spc="-1005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u="heavy" spc="65" dirty="0">
                <a:solidFill>
                  <a:srgbClr val="F1E7E7"/>
                </a:solidFill>
                <a:uFill>
                  <a:solidFill>
                    <a:srgbClr val="F1E7E7"/>
                  </a:solidFill>
                </a:uFill>
                <a:latin typeface="Verdana"/>
                <a:cs typeface="Verdana"/>
              </a:rPr>
              <a:t>Absolu</a:t>
            </a:r>
            <a:r>
              <a:rPr sz="2900" u="heavy" spc="-15" dirty="0">
                <a:solidFill>
                  <a:srgbClr val="F1E7E7"/>
                </a:solidFill>
                <a:uFill>
                  <a:solidFill>
                    <a:srgbClr val="F1E7E7"/>
                  </a:solidFill>
                </a:uFill>
                <a:latin typeface="Verdana"/>
                <a:cs typeface="Verdana"/>
              </a:rPr>
              <a:t>t</a:t>
            </a:r>
            <a:r>
              <a:rPr sz="2900" u="heavy" spc="35" dirty="0">
                <a:solidFill>
                  <a:srgbClr val="F1E7E7"/>
                </a:solidFill>
                <a:uFill>
                  <a:solidFill>
                    <a:srgbClr val="F1E7E7"/>
                  </a:solidFill>
                </a:uFill>
                <a:latin typeface="Verdana"/>
                <a:cs typeface="Verdana"/>
              </a:rPr>
              <a:t>e</a:t>
            </a:r>
            <a:r>
              <a:rPr sz="2900" u="heavy" spc="-254" dirty="0">
                <a:solidFill>
                  <a:srgbClr val="F1E7E7"/>
                </a:solidFill>
                <a:uFill>
                  <a:solidFill>
                    <a:srgbClr val="F1E7E7"/>
                  </a:solidFill>
                </a:uFill>
                <a:latin typeface="Verdana"/>
                <a:cs typeface="Verdana"/>
              </a:rPr>
              <a:t> </a:t>
            </a:r>
            <a:r>
              <a:rPr sz="2900" u="heavy" spc="165" dirty="0">
                <a:solidFill>
                  <a:srgbClr val="F1E7E7"/>
                </a:solidFill>
                <a:uFill>
                  <a:solidFill>
                    <a:srgbClr val="F1E7E7"/>
                  </a:solidFill>
                </a:uFill>
                <a:latin typeface="Verdana"/>
                <a:cs typeface="Verdana"/>
              </a:rPr>
              <a:t>Ma</a:t>
            </a:r>
            <a:r>
              <a:rPr sz="2900" spc="195" dirty="0">
                <a:solidFill>
                  <a:srgbClr val="F1E7E7"/>
                </a:solidFill>
                <a:latin typeface="Verdana"/>
                <a:cs typeface="Verdana"/>
              </a:rPr>
              <a:t>g</a:t>
            </a:r>
            <a:r>
              <a:rPr sz="2900" u="heavy" spc="85" dirty="0">
                <a:solidFill>
                  <a:srgbClr val="F1E7E7"/>
                </a:solidFill>
                <a:uFill>
                  <a:solidFill>
                    <a:srgbClr val="F1E7E7"/>
                  </a:solidFill>
                </a:uFill>
                <a:latin typeface="Verdana"/>
                <a:cs typeface="Verdana"/>
              </a:rPr>
              <a:t>nitude</a:t>
            </a:r>
            <a:r>
              <a:rPr sz="2900" spc="-700" dirty="0">
                <a:solidFill>
                  <a:srgbClr val="F1E7E7"/>
                </a:solidFill>
                <a:latin typeface="Verdana"/>
                <a:cs typeface="Verdana"/>
              </a:rPr>
              <a:t>:</a:t>
            </a:r>
            <a:r>
              <a:rPr sz="2900" spc="-254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65" dirty="0">
                <a:solidFill>
                  <a:srgbClr val="F1E7E7"/>
                </a:solidFill>
                <a:latin typeface="Verdana"/>
                <a:cs typeface="Verdana"/>
              </a:rPr>
              <a:t>Rep</a:t>
            </a:r>
            <a:r>
              <a:rPr sz="2900" spc="5" dirty="0">
                <a:solidFill>
                  <a:srgbClr val="F1E7E7"/>
                </a:solidFill>
                <a:latin typeface="Verdana"/>
                <a:cs typeface="Verdana"/>
              </a:rPr>
              <a:t>r</a:t>
            </a:r>
            <a:r>
              <a:rPr sz="2900" spc="15" dirty="0">
                <a:solidFill>
                  <a:srgbClr val="F1E7E7"/>
                </a:solidFill>
                <a:latin typeface="Verdana"/>
                <a:cs typeface="Verdana"/>
              </a:rPr>
              <a:t>esents</a:t>
            </a:r>
            <a:r>
              <a:rPr sz="2900" spc="-254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75" dirty="0">
                <a:solidFill>
                  <a:srgbClr val="F1E7E7"/>
                </a:solidFill>
                <a:latin typeface="Verdana"/>
                <a:cs typeface="Verdana"/>
              </a:rPr>
              <a:t>the</a:t>
            </a:r>
            <a:r>
              <a:rPr sz="2900" spc="-254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-20" dirty="0">
                <a:solidFill>
                  <a:srgbClr val="F1E7E7"/>
                </a:solidFill>
                <a:latin typeface="Verdana"/>
                <a:cs typeface="Verdana"/>
              </a:rPr>
              <a:t>visual</a:t>
            </a:r>
            <a:r>
              <a:rPr sz="2900" spc="-254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105" dirty="0">
                <a:solidFill>
                  <a:srgbClr val="F1E7E7"/>
                </a:solidFill>
                <a:latin typeface="Verdana"/>
                <a:cs typeface="Verdana"/>
              </a:rPr>
              <a:t>magnitude</a:t>
            </a:r>
            <a:r>
              <a:rPr sz="2900" spc="-254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45" dirty="0">
                <a:solidFill>
                  <a:srgbClr val="F1E7E7"/>
                </a:solidFill>
                <a:latin typeface="Verdana"/>
                <a:cs typeface="Verdana"/>
              </a:rPr>
              <a:t>an  </a:t>
            </a:r>
            <a:r>
              <a:rPr sz="2900" spc="-5" dirty="0">
                <a:solidFill>
                  <a:srgbClr val="F1E7E7"/>
                </a:solidFill>
                <a:latin typeface="Verdana"/>
                <a:cs typeface="Verdana"/>
              </a:rPr>
              <a:t>observer</a:t>
            </a:r>
            <a:r>
              <a:rPr sz="2900" spc="-254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100" dirty="0">
                <a:solidFill>
                  <a:srgbClr val="F1E7E7"/>
                </a:solidFill>
                <a:latin typeface="Verdana"/>
                <a:cs typeface="Verdana"/>
              </a:rPr>
              <a:t>would</a:t>
            </a:r>
            <a:r>
              <a:rPr sz="2900" spc="-254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30" dirty="0">
                <a:solidFill>
                  <a:srgbClr val="F1E7E7"/>
                </a:solidFill>
                <a:latin typeface="Verdana"/>
                <a:cs typeface="Verdana"/>
              </a:rPr>
              <a:t>record</a:t>
            </a:r>
            <a:r>
              <a:rPr sz="2900" spc="-254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-20" dirty="0">
                <a:solidFill>
                  <a:srgbClr val="F1E7E7"/>
                </a:solidFill>
                <a:latin typeface="Verdana"/>
                <a:cs typeface="Verdana"/>
              </a:rPr>
              <a:t>if</a:t>
            </a:r>
            <a:r>
              <a:rPr sz="2900" spc="-250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75" dirty="0">
                <a:solidFill>
                  <a:srgbClr val="F1E7E7"/>
                </a:solidFill>
                <a:latin typeface="Verdana"/>
                <a:cs typeface="Verdana"/>
              </a:rPr>
              <a:t>the</a:t>
            </a:r>
            <a:r>
              <a:rPr sz="2900" spc="-254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5" dirty="0">
                <a:solidFill>
                  <a:srgbClr val="F1E7E7"/>
                </a:solidFill>
                <a:latin typeface="Verdana"/>
                <a:cs typeface="Verdana"/>
              </a:rPr>
              <a:t>asteroid</a:t>
            </a:r>
            <a:r>
              <a:rPr sz="2900" spc="-254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30" dirty="0">
                <a:solidFill>
                  <a:srgbClr val="F1E7E7"/>
                </a:solidFill>
                <a:latin typeface="Verdana"/>
                <a:cs typeface="Verdana"/>
              </a:rPr>
              <a:t>were</a:t>
            </a:r>
            <a:r>
              <a:rPr sz="2900" spc="-250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-790" dirty="0">
                <a:solidFill>
                  <a:srgbClr val="F1E7E7"/>
                </a:solidFill>
                <a:latin typeface="Verdana"/>
                <a:cs typeface="Verdana"/>
              </a:rPr>
              <a:t>1</a:t>
            </a:r>
            <a:r>
              <a:rPr sz="2900" spc="-710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50" dirty="0">
                <a:solidFill>
                  <a:srgbClr val="F1E7E7"/>
                </a:solidFill>
                <a:latin typeface="Verdana"/>
                <a:cs typeface="Verdana"/>
              </a:rPr>
              <a:t>Astronomical </a:t>
            </a:r>
            <a:r>
              <a:rPr sz="2900" spc="55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90" dirty="0">
                <a:solidFill>
                  <a:srgbClr val="F1E7E7"/>
                </a:solidFill>
                <a:latin typeface="Verdana"/>
                <a:cs typeface="Verdana"/>
              </a:rPr>
              <a:t>Unit</a:t>
            </a:r>
            <a:r>
              <a:rPr sz="2900" spc="-254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-50" dirty="0">
                <a:solidFill>
                  <a:srgbClr val="F1E7E7"/>
                </a:solidFill>
                <a:latin typeface="Verdana"/>
                <a:cs typeface="Verdana"/>
              </a:rPr>
              <a:t>a</a:t>
            </a:r>
            <a:r>
              <a:rPr sz="2900" spc="145" dirty="0">
                <a:solidFill>
                  <a:srgbClr val="F1E7E7"/>
                </a:solidFill>
                <a:latin typeface="Verdana"/>
                <a:cs typeface="Verdana"/>
              </a:rPr>
              <a:t>w</a:t>
            </a:r>
            <a:r>
              <a:rPr sz="2900" spc="-50" dirty="0">
                <a:solidFill>
                  <a:srgbClr val="F1E7E7"/>
                </a:solidFill>
                <a:latin typeface="Verdana"/>
                <a:cs typeface="Verdana"/>
              </a:rPr>
              <a:t>a</a:t>
            </a:r>
            <a:r>
              <a:rPr sz="2900" spc="-135" dirty="0">
                <a:solidFill>
                  <a:srgbClr val="F1E7E7"/>
                </a:solidFill>
                <a:latin typeface="Verdana"/>
                <a:cs typeface="Verdana"/>
              </a:rPr>
              <a:t>y</a:t>
            </a:r>
            <a:r>
              <a:rPr sz="2900" spc="-254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-45" dirty="0">
                <a:solidFill>
                  <a:srgbClr val="F1E7E7"/>
                </a:solidFill>
                <a:latin typeface="Verdana"/>
                <a:cs typeface="Verdana"/>
              </a:rPr>
              <a:t>f</a:t>
            </a:r>
            <a:r>
              <a:rPr sz="2900" spc="-95" dirty="0">
                <a:solidFill>
                  <a:srgbClr val="F1E7E7"/>
                </a:solidFill>
                <a:latin typeface="Verdana"/>
                <a:cs typeface="Verdana"/>
              </a:rPr>
              <a:t>r</a:t>
            </a:r>
            <a:r>
              <a:rPr sz="2900" spc="175" dirty="0">
                <a:solidFill>
                  <a:srgbClr val="F1E7E7"/>
                </a:solidFill>
                <a:latin typeface="Verdana"/>
                <a:cs typeface="Verdana"/>
              </a:rPr>
              <a:t>om</a:t>
            </a:r>
            <a:r>
              <a:rPr sz="2900" spc="-254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75" dirty="0">
                <a:solidFill>
                  <a:srgbClr val="F1E7E7"/>
                </a:solidFill>
                <a:latin typeface="Verdana"/>
                <a:cs typeface="Verdana"/>
              </a:rPr>
              <a:t>the</a:t>
            </a:r>
            <a:r>
              <a:rPr sz="2900" spc="-254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-90" dirty="0">
                <a:solidFill>
                  <a:srgbClr val="F1E7E7"/>
                </a:solidFill>
                <a:latin typeface="Verdana"/>
                <a:cs typeface="Verdana"/>
              </a:rPr>
              <a:t>Sun.</a:t>
            </a:r>
            <a:endParaRPr sz="2900">
              <a:latin typeface="Verdana"/>
              <a:cs typeface="Verdana"/>
            </a:endParaRPr>
          </a:p>
          <a:p>
            <a:pPr marL="434975" marR="5080">
              <a:lnSpc>
                <a:spcPct val="125000"/>
              </a:lnSpc>
              <a:spcBef>
                <a:spcPts val="75"/>
              </a:spcBef>
            </a:pPr>
            <a:r>
              <a:rPr sz="2900" spc="15" dirty="0">
                <a:solidFill>
                  <a:srgbClr val="F1E7E7"/>
                </a:solidFill>
                <a:latin typeface="Verdana"/>
                <a:cs typeface="Verdana"/>
              </a:rPr>
              <a:t>Est</a:t>
            </a:r>
            <a:r>
              <a:rPr sz="2900" spc="-254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50" dirty="0">
                <a:solidFill>
                  <a:srgbClr val="F1E7E7"/>
                </a:solidFill>
                <a:latin typeface="Verdana"/>
                <a:cs typeface="Verdana"/>
              </a:rPr>
              <a:t>Dia</a:t>
            </a:r>
            <a:r>
              <a:rPr sz="2900" spc="-254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-75" dirty="0">
                <a:solidFill>
                  <a:srgbClr val="F1E7E7"/>
                </a:solidFill>
                <a:latin typeface="Verdana"/>
                <a:cs typeface="Verdana"/>
              </a:rPr>
              <a:t>(in</a:t>
            </a:r>
            <a:r>
              <a:rPr sz="2900" spc="-250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20" dirty="0">
                <a:solidFill>
                  <a:srgbClr val="F1E7E7"/>
                </a:solidFill>
                <a:latin typeface="Verdana"/>
                <a:cs typeface="Verdana"/>
              </a:rPr>
              <a:t>KM)</a:t>
            </a:r>
            <a:r>
              <a:rPr sz="2900" spc="-254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100" dirty="0">
                <a:solidFill>
                  <a:srgbClr val="F1E7E7"/>
                </a:solidFill>
                <a:latin typeface="Verdana"/>
                <a:cs typeface="Verdana"/>
              </a:rPr>
              <a:t>and</a:t>
            </a:r>
            <a:r>
              <a:rPr sz="2900" spc="-254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15" dirty="0">
                <a:solidFill>
                  <a:srgbClr val="F1E7E7"/>
                </a:solidFill>
                <a:latin typeface="Verdana"/>
                <a:cs typeface="Verdana"/>
              </a:rPr>
              <a:t>Est</a:t>
            </a:r>
            <a:r>
              <a:rPr sz="2900" spc="-250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50" dirty="0">
                <a:solidFill>
                  <a:srgbClr val="F1E7E7"/>
                </a:solidFill>
                <a:latin typeface="Verdana"/>
                <a:cs typeface="Verdana"/>
              </a:rPr>
              <a:t>Dia</a:t>
            </a:r>
            <a:r>
              <a:rPr sz="2900" spc="-254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-75" dirty="0">
                <a:solidFill>
                  <a:srgbClr val="F1E7E7"/>
                </a:solidFill>
                <a:latin typeface="Verdana"/>
                <a:cs typeface="Verdana"/>
              </a:rPr>
              <a:t>(in</a:t>
            </a:r>
            <a:r>
              <a:rPr sz="2900" spc="-254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-235" dirty="0">
                <a:solidFill>
                  <a:srgbClr val="F1E7E7"/>
                </a:solidFill>
                <a:latin typeface="Verdana"/>
                <a:cs typeface="Verdana"/>
              </a:rPr>
              <a:t>M):</a:t>
            </a:r>
            <a:r>
              <a:rPr sz="2900" spc="-250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40" dirty="0">
                <a:solidFill>
                  <a:srgbClr val="F1E7E7"/>
                </a:solidFill>
                <a:latin typeface="Verdana"/>
                <a:cs typeface="Verdana"/>
              </a:rPr>
              <a:t>Estimate</a:t>
            </a:r>
            <a:r>
              <a:rPr sz="2900" spc="-254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50" dirty="0">
                <a:solidFill>
                  <a:srgbClr val="F1E7E7"/>
                </a:solidFill>
                <a:latin typeface="Verdana"/>
                <a:cs typeface="Verdana"/>
              </a:rPr>
              <a:t>diameter</a:t>
            </a:r>
            <a:r>
              <a:rPr sz="2900" spc="-254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20" dirty="0">
                <a:solidFill>
                  <a:srgbClr val="F1E7E7"/>
                </a:solidFill>
                <a:latin typeface="Verdana"/>
                <a:cs typeface="Verdana"/>
              </a:rPr>
              <a:t>of</a:t>
            </a:r>
            <a:r>
              <a:rPr sz="2900" spc="-250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75" dirty="0">
                <a:solidFill>
                  <a:srgbClr val="F1E7E7"/>
                </a:solidFill>
                <a:latin typeface="Verdana"/>
                <a:cs typeface="Verdana"/>
              </a:rPr>
              <a:t>the </a:t>
            </a:r>
            <a:r>
              <a:rPr sz="2900" spc="-1005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5" dirty="0">
                <a:solidFill>
                  <a:srgbClr val="F1E7E7"/>
                </a:solidFill>
                <a:latin typeface="Verdana"/>
                <a:cs typeface="Verdana"/>
              </a:rPr>
              <a:t>asteroid</a:t>
            </a:r>
            <a:r>
              <a:rPr sz="2900" spc="-254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65" dirty="0">
                <a:solidFill>
                  <a:srgbClr val="F1E7E7"/>
                </a:solidFill>
                <a:latin typeface="Verdana"/>
                <a:cs typeface="Verdana"/>
              </a:rPr>
              <a:t>in</a:t>
            </a:r>
            <a:r>
              <a:rPr sz="2900" spc="-254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25" dirty="0">
                <a:solidFill>
                  <a:srgbClr val="F1E7E7"/>
                </a:solidFill>
                <a:latin typeface="Verdana"/>
                <a:cs typeface="Verdana"/>
              </a:rPr>
              <a:t>kilometers</a:t>
            </a:r>
            <a:r>
              <a:rPr sz="2900" spc="-254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100" dirty="0">
                <a:solidFill>
                  <a:srgbClr val="F1E7E7"/>
                </a:solidFill>
                <a:latin typeface="Verdana"/>
                <a:cs typeface="Verdana"/>
              </a:rPr>
              <a:t>and</a:t>
            </a:r>
            <a:r>
              <a:rPr sz="2900" spc="-254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-40" dirty="0">
                <a:solidFill>
                  <a:srgbClr val="F1E7E7"/>
                </a:solidFill>
                <a:latin typeface="Verdana"/>
                <a:cs typeface="Verdana"/>
              </a:rPr>
              <a:t>meters,</a:t>
            </a:r>
            <a:r>
              <a:rPr sz="2900" spc="-254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-45" dirty="0">
                <a:solidFill>
                  <a:srgbClr val="F1E7E7"/>
                </a:solidFill>
                <a:latin typeface="Verdana"/>
                <a:cs typeface="Verdana"/>
              </a:rPr>
              <a:t>respectively.</a:t>
            </a:r>
            <a:endParaRPr sz="2900">
              <a:latin typeface="Verdana"/>
              <a:cs typeface="Verdana"/>
            </a:endParaRPr>
          </a:p>
          <a:p>
            <a:pPr marL="434975" marR="224790">
              <a:lnSpc>
                <a:spcPct val="126099"/>
              </a:lnSpc>
              <a:spcBef>
                <a:spcPts val="40"/>
              </a:spcBef>
            </a:pPr>
            <a:r>
              <a:rPr sz="2900" dirty="0">
                <a:solidFill>
                  <a:srgbClr val="F1E7E7"/>
                </a:solidFill>
                <a:latin typeface="Verdana"/>
                <a:cs typeface="Verdana"/>
              </a:rPr>
              <a:t>Relative </a:t>
            </a:r>
            <a:r>
              <a:rPr sz="2900" spc="-5" dirty="0">
                <a:solidFill>
                  <a:srgbClr val="F1E7E7"/>
                </a:solidFill>
                <a:latin typeface="Verdana"/>
                <a:cs typeface="Verdana"/>
              </a:rPr>
              <a:t>Velocity </a:t>
            </a:r>
            <a:r>
              <a:rPr sz="2900" spc="-114" dirty="0">
                <a:solidFill>
                  <a:srgbClr val="F1E7E7"/>
                </a:solidFill>
                <a:latin typeface="Verdana"/>
                <a:cs typeface="Verdana"/>
              </a:rPr>
              <a:t>(km/sec) </a:t>
            </a:r>
            <a:r>
              <a:rPr sz="2900" spc="100" dirty="0">
                <a:solidFill>
                  <a:srgbClr val="F1E7E7"/>
                </a:solidFill>
                <a:latin typeface="Verdana"/>
                <a:cs typeface="Verdana"/>
              </a:rPr>
              <a:t>and </a:t>
            </a:r>
            <a:r>
              <a:rPr sz="2900" dirty="0">
                <a:solidFill>
                  <a:srgbClr val="F1E7E7"/>
                </a:solidFill>
                <a:latin typeface="Verdana"/>
                <a:cs typeface="Verdana"/>
              </a:rPr>
              <a:t>Relative </a:t>
            </a:r>
            <a:r>
              <a:rPr sz="2900" spc="-5" dirty="0">
                <a:solidFill>
                  <a:srgbClr val="F1E7E7"/>
                </a:solidFill>
                <a:latin typeface="Verdana"/>
                <a:cs typeface="Verdana"/>
              </a:rPr>
              <a:t>Velocity </a:t>
            </a:r>
            <a:r>
              <a:rPr sz="2900" spc="-180" dirty="0">
                <a:solidFill>
                  <a:srgbClr val="F1E7E7"/>
                </a:solidFill>
                <a:latin typeface="Verdana"/>
                <a:cs typeface="Verdana"/>
              </a:rPr>
              <a:t>(km/hr): </a:t>
            </a:r>
            <a:r>
              <a:rPr sz="2900" spc="-175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50" dirty="0">
                <a:solidFill>
                  <a:srgbClr val="F1E7E7"/>
                </a:solidFill>
                <a:latin typeface="Verdana"/>
                <a:cs typeface="Verdana"/>
              </a:rPr>
              <a:t>Denotes</a:t>
            </a:r>
            <a:r>
              <a:rPr sz="2900" spc="-250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75" dirty="0">
                <a:solidFill>
                  <a:srgbClr val="F1E7E7"/>
                </a:solidFill>
                <a:latin typeface="Verdana"/>
                <a:cs typeface="Verdana"/>
              </a:rPr>
              <a:t>the</a:t>
            </a:r>
            <a:r>
              <a:rPr sz="2900" spc="-245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-25" dirty="0">
                <a:solidFill>
                  <a:srgbClr val="F1E7E7"/>
                </a:solidFill>
                <a:latin typeface="Verdana"/>
                <a:cs typeface="Verdana"/>
              </a:rPr>
              <a:t>asteroid's</a:t>
            </a:r>
            <a:r>
              <a:rPr sz="2900" spc="-250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-25" dirty="0">
                <a:solidFill>
                  <a:srgbClr val="F1E7E7"/>
                </a:solidFill>
                <a:latin typeface="Verdana"/>
                <a:cs typeface="Verdana"/>
              </a:rPr>
              <a:t>relative</a:t>
            </a:r>
            <a:r>
              <a:rPr sz="2900" spc="-250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-15" dirty="0">
                <a:solidFill>
                  <a:srgbClr val="F1E7E7"/>
                </a:solidFill>
                <a:latin typeface="Verdana"/>
                <a:cs typeface="Verdana"/>
              </a:rPr>
              <a:t>velocity</a:t>
            </a:r>
            <a:r>
              <a:rPr sz="2900" spc="-245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65" dirty="0">
                <a:solidFill>
                  <a:srgbClr val="F1E7E7"/>
                </a:solidFill>
                <a:latin typeface="Verdana"/>
                <a:cs typeface="Verdana"/>
              </a:rPr>
              <a:t>in</a:t>
            </a:r>
            <a:r>
              <a:rPr sz="2900" spc="-250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-85" dirty="0">
                <a:solidFill>
                  <a:srgbClr val="F1E7E7"/>
                </a:solidFill>
                <a:latin typeface="Verdana"/>
                <a:cs typeface="Verdana"/>
              </a:rPr>
              <a:t>km/s</a:t>
            </a:r>
            <a:r>
              <a:rPr sz="2900" spc="-245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100" dirty="0">
                <a:solidFill>
                  <a:srgbClr val="F1E7E7"/>
                </a:solidFill>
                <a:latin typeface="Verdana"/>
                <a:cs typeface="Verdana"/>
              </a:rPr>
              <a:t>and</a:t>
            </a:r>
            <a:r>
              <a:rPr sz="2900" spc="-250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-75" dirty="0">
                <a:solidFill>
                  <a:srgbClr val="F1E7E7"/>
                </a:solidFill>
                <a:latin typeface="Verdana"/>
                <a:cs typeface="Verdana"/>
              </a:rPr>
              <a:t>km/hr, </a:t>
            </a:r>
            <a:r>
              <a:rPr sz="2900" spc="-1000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-45" dirty="0">
                <a:solidFill>
                  <a:srgbClr val="F1E7E7"/>
                </a:solidFill>
                <a:latin typeface="Verdana"/>
                <a:cs typeface="Verdana"/>
              </a:rPr>
              <a:t>respectively.</a:t>
            </a:r>
            <a:endParaRPr sz="2900">
              <a:latin typeface="Verdana"/>
              <a:cs typeface="Verdana"/>
            </a:endParaRPr>
          </a:p>
          <a:p>
            <a:pPr marL="434975" marR="149860">
              <a:lnSpc>
                <a:spcPts val="4430"/>
              </a:lnSpc>
              <a:spcBef>
                <a:spcPts val="25"/>
              </a:spcBef>
            </a:pPr>
            <a:r>
              <a:rPr sz="2900" u="heavy" spc="-40" dirty="0">
                <a:solidFill>
                  <a:srgbClr val="F1E7E7"/>
                </a:solidFill>
                <a:uFill>
                  <a:solidFill>
                    <a:srgbClr val="F1E7E7"/>
                  </a:solidFill>
                </a:uFill>
                <a:latin typeface="Verdana"/>
                <a:cs typeface="Verdana"/>
              </a:rPr>
              <a:t>Hazardous</a:t>
            </a:r>
            <a:r>
              <a:rPr sz="2900" spc="-40" dirty="0">
                <a:solidFill>
                  <a:srgbClr val="F1E7E7"/>
                </a:solidFill>
                <a:latin typeface="Verdana"/>
                <a:cs typeface="Verdana"/>
              </a:rPr>
              <a:t>:</a:t>
            </a:r>
            <a:r>
              <a:rPr sz="2900" spc="-254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dirty="0">
                <a:solidFill>
                  <a:srgbClr val="F1E7E7"/>
                </a:solidFill>
                <a:latin typeface="Verdana"/>
                <a:cs typeface="Verdana"/>
              </a:rPr>
              <a:t>Indicates</a:t>
            </a:r>
            <a:r>
              <a:rPr sz="2900" spc="-250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75" dirty="0">
                <a:solidFill>
                  <a:srgbClr val="F1E7E7"/>
                </a:solidFill>
                <a:latin typeface="Verdana"/>
                <a:cs typeface="Verdana"/>
              </a:rPr>
              <a:t>whether</a:t>
            </a:r>
            <a:r>
              <a:rPr sz="2900" spc="-250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75" dirty="0">
                <a:solidFill>
                  <a:srgbClr val="F1E7E7"/>
                </a:solidFill>
                <a:latin typeface="Verdana"/>
                <a:cs typeface="Verdana"/>
              </a:rPr>
              <a:t>the</a:t>
            </a:r>
            <a:r>
              <a:rPr sz="2900" spc="-254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5" dirty="0">
                <a:solidFill>
                  <a:srgbClr val="F1E7E7"/>
                </a:solidFill>
                <a:latin typeface="Verdana"/>
                <a:cs typeface="Verdana"/>
              </a:rPr>
              <a:t>asteroid</a:t>
            </a:r>
            <a:r>
              <a:rPr sz="2900" spc="-250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-50" dirty="0">
                <a:solidFill>
                  <a:srgbClr val="F1E7E7"/>
                </a:solidFill>
                <a:latin typeface="Verdana"/>
                <a:cs typeface="Verdana"/>
              </a:rPr>
              <a:t>is</a:t>
            </a:r>
            <a:r>
              <a:rPr sz="2900" spc="-250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30" dirty="0">
                <a:solidFill>
                  <a:srgbClr val="F1E7E7"/>
                </a:solidFill>
                <a:latin typeface="Verdana"/>
                <a:cs typeface="Verdana"/>
              </a:rPr>
              <a:t>hazardous</a:t>
            </a:r>
            <a:r>
              <a:rPr sz="2900" spc="-254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dirty="0">
                <a:solidFill>
                  <a:srgbClr val="F1E7E7"/>
                </a:solidFill>
                <a:latin typeface="Verdana"/>
                <a:cs typeface="Verdana"/>
              </a:rPr>
              <a:t>or </a:t>
            </a:r>
            <a:r>
              <a:rPr sz="2900" spc="-1005" dirty="0">
                <a:solidFill>
                  <a:srgbClr val="F1E7E7"/>
                </a:solidFill>
                <a:latin typeface="Verdana"/>
                <a:cs typeface="Verdana"/>
              </a:rPr>
              <a:t> </a:t>
            </a:r>
            <a:r>
              <a:rPr sz="2900" spc="-40" dirty="0">
                <a:solidFill>
                  <a:srgbClr val="F1E7E7"/>
                </a:solidFill>
                <a:latin typeface="Verdana"/>
                <a:cs typeface="Verdana"/>
              </a:rPr>
              <a:t>not.</a:t>
            </a:r>
            <a:endParaRPr sz="2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27009" y="598665"/>
            <a:ext cx="9610090" cy="985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300" spc="225" dirty="0">
                <a:solidFill>
                  <a:srgbClr val="F1E7E7"/>
                </a:solidFill>
                <a:latin typeface="Times New Roman"/>
                <a:cs typeface="Times New Roman"/>
              </a:rPr>
              <a:t>Machine</a:t>
            </a:r>
            <a:r>
              <a:rPr sz="6300" spc="-130" dirty="0">
                <a:solidFill>
                  <a:srgbClr val="F1E7E7"/>
                </a:solidFill>
                <a:latin typeface="Times New Roman"/>
                <a:cs typeface="Times New Roman"/>
              </a:rPr>
              <a:t> </a:t>
            </a:r>
            <a:r>
              <a:rPr sz="6300" spc="190" dirty="0">
                <a:solidFill>
                  <a:srgbClr val="F1E7E7"/>
                </a:solidFill>
                <a:latin typeface="Times New Roman"/>
                <a:cs typeface="Times New Roman"/>
              </a:rPr>
              <a:t>Learning</a:t>
            </a:r>
            <a:r>
              <a:rPr sz="6300" spc="-125" dirty="0">
                <a:solidFill>
                  <a:srgbClr val="F1E7E7"/>
                </a:solidFill>
                <a:latin typeface="Times New Roman"/>
                <a:cs typeface="Times New Roman"/>
              </a:rPr>
              <a:t> </a:t>
            </a:r>
            <a:r>
              <a:rPr sz="6300" spc="245" dirty="0">
                <a:solidFill>
                  <a:srgbClr val="F1E7E7"/>
                </a:solidFill>
                <a:latin typeface="Times New Roman"/>
                <a:cs typeface="Times New Roman"/>
              </a:rPr>
              <a:t>Models</a:t>
            </a:r>
            <a:endParaRPr sz="63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96492" y="2064686"/>
            <a:ext cx="15697200" cy="7048500"/>
            <a:chOff x="1296492" y="2064686"/>
            <a:chExt cx="15697200" cy="7048500"/>
          </a:xfrm>
        </p:grpSpPr>
        <p:sp>
          <p:nvSpPr>
            <p:cNvPr id="5" name="object 5"/>
            <p:cNvSpPr/>
            <p:nvPr/>
          </p:nvSpPr>
          <p:spPr>
            <a:xfrm>
              <a:off x="1296492" y="2064686"/>
              <a:ext cx="15697200" cy="7048500"/>
            </a:xfrm>
            <a:custGeom>
              <a:avLst/>
              <a:gdLst/>
              <a:ahLst/>
              <a:cxnLst/>
              <a:rect l="l" t="t" r="r" b="b"/>
              <a:pathLst>
                <a:path w="15697200" h="7048500">
                  <a:moveTo>
                    <a:pt x="15697200" y="0"/>
                  </a:moveTo>
                  <a:lnTo>
                    <a:pt x="0" y="0"/>
                  </a:lnTo>
                  <a:lnTo>
                    <a:pt x="0" y="7048500"/>
                  </a:lnTo>
                  <a:lnTo>
                    <a:pt x="15697200" y="7048500"/>
                  </a:lnTo>
                  <a:lnTo>
                    <a:pt x="15697200" y="0"/>
                  </a:lnTo>
                  <a:close/>
                </a:path>
              </a:pathLst>
            </a:custGeom>
            <a:solidFill>
              <a:srgbClr val="F1EA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7123" y="2661120"/>
              <a:ext cx="76200" cy="762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7123" y="4823295"/>
              <a:ext cx="76200" cy="762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7123" y="7509345"/>
              <a:ext cx="76200" cy="762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7123" y="2661120"/>
              <a:ext cx="76200" cy="762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7123" y="4823295"/>
              <a:ext cx="76200" cy="762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7123" y="7509345"/>
              <a:ext cx="76200" cy="76200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body" idx="1"/>
          </p:nvPr>
        </p:nvSpPr>
        <p:spPr>
          <a:xfrm>
            <a:off x="1481976" y="2375836"/>
            <a:ext cx="15324048" cy="642620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412115" marR="189865">
              <a:lnSpc>
                <a:spcPct val="101699"/>
              </a:lnSpc>
              <a:spcBef>
                <a:spcPts val="55"/>
              </a:spcBef>
            </a:pPr>
            <a:r>
              <a:rPr spc="5" dirty="0"/>
              <a:t>Gaussian Naive </a:t>
            </a:r>
            <a:r>
              <a:rPr spc="-15" dirty="0"/>
              <a:t>Bayes </a:t>
            </a:r>
            <a:r>
              <a:rPr spc="-40" dirty="0"/>
              <a:t>(Gaussian </a:t>
            </a:r>
            <a:r>
              <a:rPr spc="-185" dirty="0"/>
              <a:t>NB): </a:t>
            </a:r>
            <a:r>
              <a:rPr spc="5" dirty="0"/>
              <a:t>Gaussian </a:t>
            </a:r>
            <a:r>
              <a:rPr spc="240" dirty="0"/>
              <a:t>NB </a:t>
            </a:r>
            <a:r>
              <a:rPr spc="-55" dirty="0"/>
              <a:t>is </a:t>
            </a:r>
            <a:r>
              <a:rPr spc="-25" dirty="0"/>
              <a:t>a </a:t>
            </a:r>
            <a:r>
              <a:rPr spc="70" dirty="0"/>
              <a:t>simple </a:t>
            </a:r>
            <a:r>
              <a:rPr spc="75" dirty="0"/>
              <a:t> </a:t>
            </a:r>
            <a:r>
              <a:rPr spc="45" dirty="0"/>
              <a:t>probabilistic</a:t>
            </a:r>
            <a:r>
              <a:rPr spc="-290" dirty="0"/>
              <a:t> </a:t>
            </a:r>
            <a:r>
              <a:rPr spc="-25" dirty="0"/>
              <a:t>classiﬁer</a:t>
            </a:r>
            <a:r>
              <a:rPr spc="-285" dirty="0"/>
              <a:t> </a:t>
            </a:r>
            <a:r>
              <a:rPr spc="35" dirty="0"/>
              <a:t>suitable</a:t>
            </a:r>
            <a:r>
              <a:rPr spc="-290" dirty="0"/>
              <a:t> </a:t>
            </a:r>
            <a:r>
              <a:rPr spc="-25" dirty="0"/>
              <a:t>for</a:t>
            </a:r>
            <a:r>
              <a:rPr spc="-285" dirty="0"/>
              <a:t> </a:t>
            </a:r>
            <a:r>
              <a:rPr spc="-40" dirty="0"/>
              <a:t>tasks</a:t>
            </a:r>
            <a:r>
              <a:rPr spc="-290" dirty="0"/>
              <a:t> </a:t>
            </a:r>
            <a:r>
              <a:rPr spc="105" dirty="0"/>
              <a:t>with</a:t>
            </a:r>
            <a:r>
              <a:rPr spc="-285" dirty="0"/>
              <a:t> </a:t>
            </a:r>
            <a:r>
              <a:rPr spc="80" dirty="0"/>
              <a:t>continuous</a:t>
            </a:r>
            <a:r>
              <a:rPr spc="-285" dirty="0"/>
              <a:t> </a:t>
            </a:r>
            <a:r>
              <a:rPr spc="-65" dirty="0"/>
              <a:t>features,</a:t>
            </a:r>
            <a:r>
              <a:rPr spc="-290" dirty="0"/>
              <a:t> </a:t>
            </a:r>
            <a:r>
              <a:rPr spc="-5" dirty="0"/>
              <a:t>like </a:t>
            </a:r>
            <a:r>
              <a:rPr spc="-1160" dirty="0"/>
              <a:t> </a:t>
            </a:r>
            <a:r>
              <a:rPr spc="5" dirty="0"/>
              <a:t>asteroid</a:t>
            </a:r>
            <a:r>
              <a:rPr spc="-295" dirty="0"/>
              <a:t> </a:t>
            </a:r>
            <a:r>
              <a:rPr spc="-15" dirty="0"/>
              <a:t>properties,</a:t>
            </a:r>
            <a:r>
              <a:rPr spc="-290" dirty="0"/>
              <a:t> </a:t>
            </a:r>
            <a:r>
              <a:rPr spc="130" dirty="0"/>
              <a:t>due</a:t>
            </a:r>
            <a:r>
              <a:rPr spc="-290" dirty="0"/>
              <a:t> </a:t>
            </a:r>
            <a:r>
              <a:rPr spc="30" dirty="0"/>
              <a:t>to</a:t>
            </a:r>
            <a:r>
              <a:rPr spc="-290" dirty="0"/>
              <a:t> </a:t>
            </a:r>
            <a:r>
              <a:rPr spc="-20" dirty="0"/>
              <a:t>its</a:t>
            </a:r>
            <a:r>
              <a:rPr spc="-295" dirty="0"/>
              <a:t> </a:t>
            </a:r>
            <a:r>
              <a:rPr spc="70" dirty="0"/>
              <a:t>assumption</a:t>
            </a:r>
            <a:r>
              <a:rPr spc="-290" dirty="0"/>
              <a:t> </a:t>
            </a:r>
            <a:r>
              <a:rPr spc="20" dirty="0"/>
              <a:t>of</a:t>
            </a:r>
            <a:r>
              <a:rPr spc="-290" dirty="0"/>
              <a:t> </a:t>
            </a:r>
            <a:r>
              <a:rPr dirty="0"/>
              <a:t>feature</a:t>
            </a:r>
            <a:r>
              <a:rPr spc="-290" dirty="0"/>
              <a:t> </a:t>
            </a:r>
            <a:r>
              <a:rPr spc="65" dirty="0"/>
              <a:t>independence.</a:t>
            </a:r>
          </a:p>
          <a:p>
            <a:pPr marL="399415">
              <a:lnSpc>
                <a:spcPct val="100000"/>
              </a:lnSpc>
              <a:spcBef>
                <a:spcPts val="10"/>
              </a:spcBef>
            </a:pPr>
            <a:endParaRPr sz="3900" dirty="0"/>
          </a:p>
          <a:p>
            <a:pPr marL="412115" marR="5080">
              <a:lnSpc>
                <a:spcPct val="102000"/>
              </a:lnSpc>
            </a:pPr>
            <a:r>
              <a:rPr spc="60" dirty="0"/>
              <a:t>Support </a:t>
            </a:r>
            <a:r>
              <a:rPr spc="10" dirty="0"/>
              <a:t>Vector </a:t>
            </a:r>
            <a:r>
              <a:rPr spc="120" dirty="0"/>
              <a:t>Machine </a:t>
            </a:r>
            <a:r>
              <a:rPr spc="-240" dirty="0"/>
              <a:t>(SVM): </a:t>
            </a:r>
            <a:r>
              <a:rPr spc="65" dirty="0"/>
              <a:t>SVM </a:t>
            </a:r>
            <a:r>
              <a:rPr spc="-55" dirty="0"/>
              <a:t>is </a:t>
            </a:r>
            <a:r>
              <a:rPr spc="-25" dirty="0"/>
              <a:t>a </a:t>
            </a:r>
            <a:r>
              <a:rPr spc="55" dirty="0"/>
              <a:t>powerful </a:t>
            </a:r>
            <a:r>
              <a:rPr spc="75" dirty="0"/>
              <a:t>algorithm </a:t>
            </a:r>
            <a:r>
              <a:rPr spc="-25" dirty="0"/>
              <a:t>for </a:t>
            </a:r>
            <a:r>
              <a:rPr spc="-20" dirty="0"/>
              <a:t> </a:t>
            </a:r>
            <a:r>
              <a:rPr spc="20" dirty="0"/>
              <a:t>classiﬁcation</a:t>
            </a:r>
            <a:r>
              <a:rPr spc="-295" dirty="0"/>
              <a:t> </a:t>
            </a:r>
            <a:r>
              <a:rPr spc="-114" dirty="0"/>
              <a:t>tasks,</a:t>
            </a:r>
            <a:r>
              <a:rPr spc="-295" dirty="0"/>
              <a:t> </a:t>
            </a:r>
            <a:r>
              <a:rPr spc="114" dirty="0"/>
              <a:t>ﬁnding</a:t>
            </a:r>
            <a:r>
              <a:rPr spc="-295" dirty="0"/>
              <a:t> </a:t>
            </a:r>
            <a:r>
              <a:rPr spc="80" dirty="0"/>
              <a:t>the</a:t>
            </a:r>
            <a:r>
              <a:rPr spc="-290" dirty="0"/>
              <a:t> </a:t>
            </a:r>
            <a:r>
              <a:rPr spc="45" dirty="0"/>
              <a:t>hyperplane</a:t>
            </a:r>
            <a:r>
              <a:rPr spc="-295" dirty="0"/>
              <a:t> </a:t>
            </a:r>
            <a:r>
              <a:rPr spc="60" dirty="0"/>
              <a:t>that</a:t>
            </a:r>
            <a:r>
              <a:rPr spc="-295" dirty="0"/>
              <a:t> </a:t>
            </a:r>
            <a:r>
              <a:rPr spc="45" dirty="0"/>
              <a:t>best</a:t>
            </a:r>
            <a:r>
              <a:rPr spc="-290" dirty="0"/>
              <a:t> </a:t>
            </a:r>
            <a:r>
              <a:rPr spc="-25" dirty="0"/>
              <a:t>separates</a:t>
            </a:r>
            <a:r>
              <a:rPr spc="-295" dirty="0"/>
              <a:t> </a:t>
            </a:r>
            <a:r>
              <a:rPr spc="-25" dirty="0"/>
              <a:t>classes </a:t>
            </a:r>
            <a:r>
              <a:rPr spc="-1165" dirty="0"/>
              <a:t> </a:t>
            </a:r>
            <a:r>
              <a:rPr spc="75" dirty="0"/>
              <a:t>in</a:t>
            </a:r>
            <a:r>
              <a:rPr spc="-295" dirty="0"/>
              <a:t> </a:t>
            </a:r>
            <a:r>
              <a:rPr spc="70" dirty="0"/>
              <a:t>high-dimensional</a:t>
            </a:r>
            <a:r>
              <a:rPr spc="-290" dirty="0"/>
              <a:t> </a:t>
            </a:r>
            <a:r>
              <a:rPr dirty="0"/>
              <a:t>feature</a:t>
            </a:r>
            <a:r>
              <a:rPr spc="-290" dirty="0"/>
              <a:t> </a:t>
            </a:r>
            <a:r>
              <a:rPr spc="-55" dirty="0"/>
              <a:t>spaces,</a:t>
            </a:r>
            <a:r>
              <a:rPr spc="-290" dirty="0"/>
              <a:t> </a:t>
            </a:r>
            <a:r>
              <a:rPr spc="120" dirty="0"/>
              <a:t>making</a:t>
            </a:r>
            <a:r>
              <a:rPr spc="-290" dirty="0"/>
              <a:t> </a:t>
            </a:r>
            <a:r>
              <a:rPr spc="15" dirty="0"/>
              <a:t>it</a:t>
            </a:r>
            <a:r>
              <a:rPr spc="-290" dirty="0"/>
              <a:t> </a:t>
            </a:r>
            <a:r>
              <a:rPr spc="-35" dirty="0"/>
              <a:t>versatile</a:t>
            </a:r>
            <a:r>
              <a:rPr spc="-295" dirty="0"/>
              <a:t> </a:t>
            </a:r>
            <a:r>
              <a:rPr spc="105" dirty="0"/>
              <a:t>with</a:t>
            </a:r>
            <a:r>
              <a:rPr spc="-290" dirty="0"/>
              <a:t> </a:t>
            </a:r>
            <a:r>
              <a:rPr spc="25" dirty="0"/>
              <a:t>different </a:t>
            </a:r>
            <a:r>
              <a:rPr spc="30" dirty="0"/>
              <a:t> </a:t>
            </a:r>
            <a:r>
              <a:rPr spc="15" dirty="0"/>
              <a:t>kernel</a:t>
            </a:r>
            <a:r>
              <a:rPr spc="-300" dirty="0"/>
              <a:t> </a:t>
            </a:r>
            <a:r>
              <a:rPr spc="10" dirty="0"/>
              <a:t>functions.</a:t>
            </a:r>
          </a:p>
          <a:p>
            <a:pPr marL="399415">
              <a:lnSpc>
                <a:spcPct val="100000"/>
              </a:lnSpc>
              <a:spcBef>
                <a:spcPts val="20"/>
              </a:spcBef>
            </a:pPr>
            <a:endParaRPr sz="3900" dirty="0"/>
          </a:p>
          <a:p>
            <a:pPr marL="412115" marR="175260">
              <a:lnSpc>
                <a:spcPct val="101699"/>
              </a:lnSpc>
            </a:pPr>
            <a:r>
              <a:rPr spc="60" dirty="0"/>
              <a:t>Decision</a:t>
            </a:r>
            <a:r>
              <a:rPr spc="-295" dirty="0"/>
              <a:t> </a:t>
            </a:r>
            <a:r>
              <a:rPr spc="-204" dirty="0"/>
              <a:t>Tree:</a:t>
            </a:r>
            <a:r>
              <a:rPr spc="-290" dirty="0"/>
              <a:t> </a:t>
            </a:r>
            <a:r>
              <a:rPr spc="60" dirty="0"/>
              <a:t>Decision</a:t>
            </a:r>
            <a:r>
              <a:rPr spc="-290" dirty="0"/>
              <a:t> </a:t>
            </a:r>
            <a:r>
              <a:rPr spc="-20" dirty="0"/>
              <a:t>trees</a:t>
            </a:r>
            <a:r>
              <a:rPr spc="-290" dirty="0"/>
              <a:t> </a:t>
            </a:r>
            <a:r>
              <a:rPr spc="-30" dirty="0"/>
              <a:t>recursively</a:t>
            </a:r>
            <a:r>
              <a:rPr spc="-290" dirty="0"/>
              <a:t> </a:t>
            </a:r>
            <a:r>
              <a:rPr spc="25" dirty="0"/>
              <a:t>split</a:t>
            </a:r>
            <a:r>
              <a:rPr spc="-290" dirty="0"/>
              <a:t> </a:t>
            </a:r>
            <a:r>
              <a:rPr spc="50" dirty="0"/>
              <a:t>data</a:t>
            </a:r>
            <a:r>
              <a:rPr spc="-295" dirty="0"/>
              <a:t> </a:t>
            </a:r>
            <a:r>
              <a:rPr spc="50" dirty="0"/>
              <a:t>into</a:t>
            </a:r>
            <a:r>
              <a:rPr spc="-290" dirty="0"/>
              <a:t> </a:t>
            </a:r>
            <a:r>
              <a:rPr spc="20" dirty="0"/>
              <a:t>subsets</a:t>
            </a:r>
            <a:r>
              <a:rPr spc="-290" dirty="0"/>
              <a:t> </a:t>
            </a:r>
            <a:r>
              <a:rPr spc="60" dirty="0"/>
              <a:t>based </a:t>
            </a:r>
            <a:r>
              <a:rPr spc="-1160" dirty="0"/>
              <a:t> </a:t>
            </a:r>
            <a:r>
              <a:rPr spc="120" dirty="0"/>
              <a:t>on </a:t>
            </a:r>
            <a:r>
              <a:rPr dirty="0"/>
              <a:t>feature </a:t>
            </a:r>
            <a:r>
              <a:rPr spc="-95" dirty="0"/>
              <a:t>values, </a:t>
            </a:r>
            <a:r>
              <a:rPr spc="-80" dirty="0"/>
              <a:t>easy </a:t>
            </a:r>
            <a:r>
              <a:rPr spc="30" dirty="0"/>
              <a:t>to </a:t>
            </a:r>
            <a:r>
              <a:rPr spc="25" dirty="0"/>
              <a:t>interpret </a:t>
            </a:r>
            <a:r>
              <a:rPr spc="110" dirty="0"/>
              <a:t>and </a:t>
            </a:r>
            <a:r>
              <a:rPr spc="-70" dirty="0"/>
              <a:t>visualize, </a:t>
            </a:r>
            <a:r>
              <a:rPr spc="35" dirty="0"/>
              <a:t>suitable </a:t>
            </a:r>
            <a:r>
              <a:rPr spc="-25" dirty="0"/>
              <a:t>for </a:t>
            </a:r>
            <a:r>
              <a:rPr spc="-20" dirty="0"/>
              <a:t> </a:t>
            </a:r>
            <a:r>
              <a:rPr spc="100" dirty="0"/>
              <a:t>unde</a:t>
            </a:r>
            <a:r>
              <a:rPr spc="60" dirty="0"/>
              <a:t>r</a:t>
            </a:r>
            <a:r>
              <a:rPr spc="80" dirty="0"/>
              <a:t>standing</a:t>
            </a:r>
            <a:r>
              <a:rPr spc="-295" dirty="0"/>
              <a:t> </a:t>
            </a:r>
            <a:r>
              <a:rPr spc="120" dirty="0"/>
              <a:t>c</a:t>
            </a:r>
            <a:r>
              <a:rPr spc="10" dirty="0"/>
              <a:t>lassiﬁcation</a:t>
            </a:r>
            <a:r>
              <a:rPr spc="-295" dirty="0"/>
              <a:t> </a:t>
            </a:r>
            <a:r>
              <a:rPr spc="70" dirty="0"/>
              <a:t>p</a:t>
            </a:r>
            <a:r>
              <a:rPr spc="5" dirty="0"/>
              <a:t>r</a:t>
            </a:r>
            <a:r>
              <a:rPr spc="125" dirty="0"/>
              <a:t>o</a:t>
            </a:r>
            <a:r>
              <a:rPr spc="70" dirty="0"/>
              <a:t>c</a:t>
            </a:r>
            <a:r>
              <a:rPr spc="-120" dirty="0"/>
              <a:t>esses.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673479" y="987472"/>
              <a:ext cx="14935200" cy="8315325"/>
            </a:xfrm>
            <a:custGeom>
              <a:avLst/>
              <a:gdLst/>
              <a:ahLst/>
              <a:cxnLst/>
              <a:rect l="l" t="t" r="r" b="b"/>
              <a:pathLst>
                <a:path w="14935200" h="8315325">
                  <a:moveTo>
                    <a:pt x="14935200" y="0"/>
                  </a:moveTo>
                  <a:lnTo>
                    <a:pt x="0" y="0"/>
                  </a:lnTo>
                  <a:lnTo>
                    <a:pt x="0" y="8315325"/>
                  </a:lnTo>
                  <a:lnTo>
                    <a:pt x="14935200" y="8315325"/>
                  </a:lnTo>
                  <a:lnTo>
                    <a:pt x="14935200" y="0"/>
                  </a:lnTo>
                  <a:close/>
                </a:path>
              </a:pathLst>
            </a:custGeom>
            <a:solidFill>
              <a:srgbClr val="F1EA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58479" y="1392999"/>
              <a:ext cx="76200" cy="762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58479" y="3383724"/>
              <a:ext cx="76200" cy="762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58479" y="5374449"/>
              <a:ext cx="76200" cy="762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8479" y="7355649"/>
              <a:ext cx="76200" cy="762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58479" y="1392999"/>
              <a:ext cx="76200" cy="762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58479" y="3383724"/>
              <a:ext cx="76200" cy="762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58479" y="5374449"/>
              <a:ext cx="76200" cy="762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8479" y="7355649"/>
              <a:ext cx="76200" cy="7620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172849" y="1162367"/>
            <a:ext cx="14297660" cy="797496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46355">
              <a:lnSpc>
                <a:spcPct val="101600"/>
              </a:lnSpc>
              <a:spcBef>
                <a:spcPts val="60"/>
              </a:spcBef>
            </a:pPr>
            <a:r>
              <a:rPr sz="3200" spc="55" dirty="0">
                <a:latin typeface="Verdana"/>
                <a:cs typeface="Verdana"/>
              </a:rPr>
              <a:t>Logistic </a:t>
            </a:r>
            <a:r>
              <a:rPr sz="3200" spc="-45" dirty="0">
                <a:latin typeface="Verdana"/>
                <a:cs typeface="Verdana"/>
              </a:rPr>
              <a:t>Regression: </a:t>
            </a:r>
            <a:r>
              <a:rPr sz="3200" spc="55" dirty="0">
                <a:latin typeface="Verdana"/>
                <a:cs typeface="Verdana"/>
              </a:rPr>
              <a:t>Logistic </a:t>
            </a:r>
            <a:r>
              <a:rPr sz="3200" spc="10" dirty="0">
                <a:latin typeface="Verdana"/>
                <a:cs typeface="Verdana"/>
              </a:rPr>
              <a:t>regression </a:t>
            </a:r>
            <a:r>
              <a:rPr sz="3200" spc="-55" dirty="0">
                <a:latin typeface="Verdana"/>
                <a:cs typeface="Verdana"/>
              </a:rPr>
              <a:t>is </a:t>
            </a:r>
            <a:r>
              <a:rPr sz="3200" spc="-20" dirty="0">
                <a:latin typeface="Verdana"/>
                <a:cs typeface="Verdana"/>
              </a:rPr>
              <a:t>a </a:t>
            </a:r>
            <a:r>
              <a:rPr sz="3200" spc="5" dirty="0">
                <a:latin typeface="Verdana"/>
                <a:cs typeface="Verdana"/>
              </a:rPr>
              <a:t>linear </a:t>
            </a:r>
            <a:r>
              <a:rPr sz="3200" spc="120" dirty="0">
                <a:latin typeface="Verdana"/>
                <a:cs typeface="Verdana"/>
              </a:rPr>
              <a:t>model </a:t>
            </a:r>
            <a:r>
              <a:rPr sz="3200" spc="70" dirty="0">
                <a:latin typeface="Verdana"/>
                <a:cs typeface="Verdana"/>
              </a:rPr>
              <a:t>used </a:t>
            </a:r>
            <a:r>
              <a:rPr sz="3200" spc="-20" dirty="0">
                <a:latin typeface="Verdana"/>
                <a:cs typeface="Verdana"/>
              </a:rPr>
              <a:t>for </a:t>
            </a:r>
            <a:r>
              <a:rPr sz="3200" spc="-15" dirty="0">
                <a:latin typeface="Verdana"/>
                <a:cs typeface="Verdana"/>
              </a:rPr>
              <a:t> </a:t>
            </a:r>
            <a:r>
              <a:rPr sz="3200" spc="20" dirty="0">
                <a:latin typeface="Verdana"/>
                <a:cs typeface="Verdana"/>
              </a:rPr>
              <a:t>binary</a:t>
            </a:r>
            <a:r>
              <a:rPr sz="3200" spc="-275" dirty="0">
                <a:latin typeface="Verdana"/>
                <a:cs typeface="Verdana"/>
              </a:rPr>
              <a:t> </a:t>
            </a:r>
            <a:r>
              <a:rPr sz="3200" spc="15" dirty="0">
                <a:latin typeface="Verdana"/>
                <a:cs typeface="Verdana"/>
              </a:rPr>
              <a:t>classiﬁcation</a:t>
            </a:r>
            <a:r>
              <a:rPr sz="3200" spc="-270" dirty="0">
                <a:latin typeface="Verdana"/>
                <a:cs typeface="Verdana"/>
              </a:rPr>
              <a:t> </a:t>
            </a:r>
            <a:r>
              <a:rPr sz="3200" spc="-110" dirty="0">
                <a:latin typeface="Verdana"/>
                <a:cs typeface="Verdana"/>
              </a:rPr>
              <a:t>tasks,</a:t>
            </a:r>
            <a:r>
              <a:rPr sz="3200" spc="-275" dirty="0">
                <a:latin typeface="Verdana"/>
                <a:cs typeface="Verdana"/>
              </a:rPr>
              <a:t> </a:t>
            </a:r>
            <a:r>
              <a:rPr sz="3200" spc="15" dirty="0">
                <a:latin typeface="Verdana"/>
                <a:cs typeface="Verdana"/>
              </a:rPr>
              <a:t>efﬁciently</a:t>
            </a:r>
            <a:r>
              <a:rPr sz="3200" spc="-270" dirty="0">
                <a:latin typeface="Verdana"/>
                <a:cs typeface="Verdana"/>
              </a:rPr>
              <a:t> </a:t>
            </a:r>
            <a:r>
              <a:rPr sz="3200" spc="120" dirty="0">
                <a:latin typeface="Verdana"/>
                <a:cs typeface="Verdana"/>
              </a:rPr>
              <a:t>modeling</a:t>
            </a:r>
            <a:r>
              <a:rPr sz="3200" spc="-275" dirty="0">
                <a:latin typeface="Verdana"/>
                <a:cs typeface="Verdana"/>
              </a:rPr>
              <a:t> </a:t>
            </a:r>
            <a:r>
              <a:rPr sz="3200" spc="-20" dirty="0">
                <a:latin typeface="Verdana"/>
                <a:cs typeface="Verdana"/>
              </a:rPr>
              <a:t>class</a:t>
            </a:r>
            <a:r>
              <a:rPr sz="3200" spc="-270" dirty="0">
                <a:latin typeface="Verdana"/>
                <a:cs typeface="Verdana"/>
              </a:rPr>
              <a:t> </a:t>
            </a:r>
            <a:r>
              <a:rPr sz="3200" spc="35" dirty="0">
                <a:latin typeface="Verdana"/>
                <a:cs typeface="Verdana"/>
              </a:rPr>
              <a:t>probabilities</a:t>
            </a:r>
            <a:r>
              <a:rPr sz="3200" spc="-275" dirty="0">
                <a:latin typeface="Verdana"/>
                <a:cs typeface="Verdana"/>
              </a:rPr>
              <a:t> </a:t>
            </a:r>
            <a:r>
              <a:rPr sz="3200" spc="100" dirty="0">
                <a:latin typeface="Verdana"/>
                <a:cs typeface="Verdana"/>
              </a:rPr>
              <a:t>with </a:t>
            </a:r>
            <a:r>
              <a:rPr sz="3200" spc="-1110" dirty="0">
                <a:latin typeface="Verdana"/>
                <a:cs typeface="Verdana"/>
              </a:rPr>
              <a:t> 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-280" dirty="0">
                <a:latin typeface="Verdana"/>
                <a:cs typeface="Verdana"/>
              </a:rPr>
              <a:t> </a:t>
            </a:r>
            <a:r>
              <a:rPr sz="3200" spc="45" dirty="0">
                <a:latin typeface="Verdana"/>
                <a:cs typeface="Verdana"/>
              </a:rPr>
              <a:t>logistic</a:t>
            </a:r>
            <a:r>
              <a:rPr sz="3200" spc="-280" dirty="0">
                <a:latin typeface="Verdana"/>
                <a:cs typeface="Verdana"/>
              </a:rPr>
              <a:t> </a:t>
            </a:r>
            <a:r>
              <a:rPr sz="3200" spc="-15" dirty="0">
                <a:latin typeface="Verdana"/>
                <a:cs typeface="Verdana"/>
              </a:rPr>
              <a:t>(sigmoid)</a:t>
            </a:r>
            <a:r>
              <a:rPr sz="3200" spc="-280" dirty="0">
                <a:latin typeface="Verdana"/>
                <a:cs typeface="Verdana"/>
              </a:rPr>
              <a:t> </a:t>
            </a:r>
            <a:r>
              <a:rPr sz="3200" spc="100" dirty="0">
                <a:latin typeface="Verdana"/>
                <a:cs typeface="Verdana"/>
              </a:rPr>
              <a:t>fun</a:t>
            </a:r>
            <a:r>
              <a:rPr sz="3200" spc="114" dirty="0">
                <a:latin typeface="Verdana"/>
                <a:cs typeface="Verdana"/>
              </a:rPr>
              <a:t>c</a:t>
            </a:r>
            <a:r>
              <a:rPr sz="3200" spc="-45" dirty="0">
                <a:latin typeface="Verdana"/>
                <a:cs typeface="Verdana"/>
              </a:rPr>
              <a:t>tion.</a:t>
            </a:r>
            <a:endParaRPr sz="32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250" dirty="0">
              <a:latin typeface="Verdana"/>
              <a:cs typeface="Verdana"/>
            </a:endParaRPr>
          </a:p>
          <a:p>
            <a:pPr marL="12700" marR="255270">
              <a:lnSpc>
                <a:spcPct val="101600"/>
              </a:lnSpc>
            </a:pPr>
            <a:r>
              <a:rPr sz="3200" spc="-20" dirty="0">
                <a:latin typeface="Verdana"/>
                <a:cs typeface="Verdana"/>
              </a:rPr>
              <a:t>K-Nearest </a:t>
            </a:r>
            <a:r>
              <a:rPr sz="3200" spc="80" dirty="0">
                <a:latin typeface="Verdana"/>
                <a:cs typeface="Verdana"/>
              </a:rPr>
              <a:t>Neighbors </a:t>
            </a:r>
            <a:r>
              <a:rPr sz="3200" spc="-175" dirty="0">
                <a:latin typeface="Verdana"/>
                <a:cs typeface="Verdana"/>
              </a:rPr>
              <a:t>(KNN): </a:t>
            </a:r>
            <a:r>
              <a:rPr sz="3200" spc="175" dirty="0">
                <a:latin typeface="Verdana"/>
                <a:cs typeface="Verdana"/>
              </a:rPr>
              <a:t>KNN </a:t>
            </a:r>
            <a:r>
              <a:rPr sz="3200" spc="5" dirty="0">
                <a:latin typeface="Verdana"/>
                <a:cs typeface="Verdana"/>
              </a:rPr>
              <a:t>assigns </a:t>
            </a:r>
            <a:r>
              <a:rPr sz="3200" spc="-20" dirty="0">
                <a:latin typeface="Verdana"/>
                <a:cs typeface="Verdana"/>
              </a:rPr>
              <a:t>class </a:t>
            </a:r>
            <a:r>
              <a:rPr sz="3200" spc="15" dirty="0">
                <a:latin typeface="Verdana"/>
                <a:cs typeface="Verdana"/>
              </a:rPr>
              <a:t>labels </a:t>
            </a:r>
            <a:r>
              <a:rPr sz="3200" spc="60" dirty="0">
                <a:latin typeface="Verdana"/>
                <a:cs typeface="Verdana"/>
              </a:rPr>
              <a:t>based </a:t>
            </a:r>
            <a:r>
              <a:rPr sz="3200" spc="114" dirty="0">
                <a:latin typeface="Verdana"/>
                <a:cs typeface="Verdana"/>
              </a:rPr>
              <a:t>on </a:t>
            </a:r>
            <a:r>
              <a:rPr sz="3200" spc="80" dirty="0">
                <a:latin typeface="Verdana"/>
                <a:cs typeface="Verdana"/>
              </a:rPr>
              <a:t>the </a:t>
            </a:r>
            <a:r>
              <a:rPr sz="3200" spc="-1110" dirty="0">
                <a:latin typeface="Verdana"/>
                <a:cs typeface="Verdana"/>
              </a:rPr>
              <a:t> </a:t>
            </a:r>
            <a:r>
              <a:rPr sz="3200" spc="-15" dirty="0">
                <a:latin typeface="Verdana"/>
                <a:cs typeface="Verdana"/>
              </a:rPr>
              <a:t>majority</a:t>
            </a:r>
            <a:r>
              <a:rPr sz="3200" spc="-275" dirty="0">
                <a:latin typeface="Verdana"/>
                <a:cs typeface="Verdana"/>
              </a:rPr>
              <a:t> </a:t>
            </a:r>
            <a:r>
              <a:rPr sz="3200" spc="-25" dirty="0">
                <a:latin typeface="Verdana"/>
                <a:cs typeface="Verdana"/>
              </a:rPr>
              <a:t>vote</a:t>
            </a:r>
            <a:r>
              <a:rPr sz="3200" spc="-275" dirty="0">
                <a:latin typeface="Verdana"/>
                <a:cs typeface="Verdana"/>
              </a:rPr>
              <a:t> </a:t>
            </a:r>
            <a:r>
              <a:rPr sz="3200" spc="20" dirty="0">
                <a:latin typeface="Verdana"/>
                <a:cs typeface="Verdana"/>
              </a:rPr>
              <a:t>of</a:t>
            </a:r>
            <a:r>
              <a:rPr sz="3200" spc="-275" dirty="0">
                <a:latin typeface="Verdana"/>
                <a:cs typeface="Verdana"/>
              </a:rPr>
              <a:t> </a:t>
            </a:r>
            <a:r>
              <a:rPr sz="3200" spc="80" dirty="0">
                <a:latin typeface="Verdana"/>
                <a:cs typeface="Verdana"/>
              </a:rPr>
              <a:t>the</a:t>
            </a:r>
            <a:r>
              <a:rPr sz="3200" spc="-275" dirty="0">
                <a:latin typeface="Verdana"/>
                <a:cs typeface="Verdana"/>
              </a:rPr>
              <a:t> </a:t>
            </a:r>
            <a:r>
              <a:rPr sz="3200" spc="40" dirty="0">
                <a:latin typeface="Verdana"/>
                <a:cs typeface="Verdana"/>
              </a:rPr>
              <a:t>k</a:t>
            </a:r>
            <a:r>
              <a:rPr sz="3200" spc="-275" dirty="0">
                <a:latin typeface="Verdana"/>
                <a:cs typeface="Verdana"/>
              </a:rPr>
              <a:t> </a:t>
            </a:r>
            <a:r>
              <a:rPr sz="3200" dirty="0">
                <a:latin typeface="Verdana"/>
                <a:cs typeface="Verdana"/>
              </a:rPr>
              <a:t>nearest</a:t>
            </a:r>
            <a:r>
              <a:rPr sz="3200" spc="-275" dirty="0">
                <a:latin typeface="Verdana"/>
                <a:cs typeface="Verdana"/>
              </a:rPr>
              <a:t> </a:t>
            </a:r>
            <a:r>
              <a:rPr sz="3200" spc="70" dirty="0">
                <a:latin typeface="Verdana"/>
                <a:cs typeface="Verdana"/>
              </a:rPr>
              <a:t>neighbors</a:t>
            </a:r>
            <a:r>
              <a:rPr sz="3200" spc="-275" dirty="0">
                <a:latin typeface="Verdana"/>
                <a:cs typeface="Verdana"/>
              </a:rPr>
              <a:t> </a:t>
            </a:r>
            <a:r>
              <a:rPr sz="3200" spc="70" dirty="0">
                <a:latin typeface="Verdana"/>
                <a:cs typeface="Verdana"/>
              </a:rPr>
              <a:t>in</a:t>
            </a:r>
            <a:r>
              <a:rPr sz="3200" spc="-275" dirty="0">
                <a:latin typeface="Verdana"/>
                <a:cs typeface="Verdana"/>
              </a:rPr>
              <a:t> </a:t>
            </a:r>
            <a:r>
              <a:rPr sz="3200" dirty="0">
                <a:latin typeface="Verdana"/>
                <a:cs typeface="Verdana"/>
              </a:rPr>
              <a:t>feature</a:t>
            </a:r>
            <a:r>
              <a:rPr sz="3200" spc="-275" dirty="0">
                <a:latin typeface="Verdana"/>
                <a:cs typeface="Verdana"/>
              </a:rPr>
              <a:t> </a:t>
            </a:r>
            <a:r>
              <a:rPr sz="3200" spc="-45" dirty="0">
                <a:latin typeface="Verdana"/>
                <a:cs typeface="Verdana"/>
              </a:rPr>
              <a:t>space,</a:t>
            </a:r>
            <a:r>
              <a:rPr sz="3200" spc="-275" dirty="0">
                <a:latin typeface="Verdana"/>
                <a:cs typeface="Verdana"/>
              </a:rPr>
              <a:t> </a:t>
            </a:r>
            <a:r>
              <a:rPr sz="3200" spc="70" dirty="0">
                <a:latin typeface="Verdana"/>
                <a:cs typeface="Verdana"/>
              </a:rPr>
              <a:t>simple</a:t>
            </a:r>
            <a:r>
              <a:rPr sz="3200" spc="-275" dirty="0">
                <a:latin typeface="Verdana"/>
                <a:cs typeface="Verdana"/>
              </a:rPr>
              <a:t> </a:t>
            </a:r>
            <a:r>
              <a:rPr sz="3200" spc="105" dirty="0">
                <a:latin typeface="Verdana"/>
                <a:cs typeface="Verdana"/>
              </a:rPr>
              <a:t>and </a:t>
            </a:r>
            <a:r>
              <a:rPr sz="3200" spc="-1110" dirty="0">
                <a:latin typeface="Verdana"/>
                <a:cs typeface="Verdana"/>
              </a:rPr>
              <a:t> </a:t>
            </a:r>
            <a:r>
              <a:rPr sz="3200" spc="20" dirty="0">
                <a:latin typeface="Verdana"/>
                <a:cs typeface="Verdana"/>
              </a:rPr>
              <a:t>intuitive</a:t>
            </a:r>
            <a:r>
              <a:rPr sz="3200" spc="-280" dirty="0">
                <a:latin typeface="Verdana"/>
                <a:cs typeface="Verdana"/>
              </a:rPr>
              <a:t> </a:t>
            </a:r>
            <a:r>
              <a:rPr sz="3200" spc="125" dirty="0">
                <a:latin typeface="Verdana"/>
                <a:cs typeface="Verdana"/>
              </a:rPr>
              <a:t>but</a:t>
            </a:r>
            <a:r>
              <a:rPr sz="3200" spc="-280" dirty="0">
                <a:latin typeface="Verdana"/>
                <a:cs typeface="Verdana"/>
              </a:rPr>
              <a:t> </a:t>
            </a:r>
            <a:r>
              <a:rPr sz="3200" spc="35" dirty="0">
                <a:latin typeface="Verdana"/>
                <a:cs typeface="Verdana"/>
              </a:rPr>
              <a:t>may</a:t>
            </a:r>
            <a:r>
              <a:rPr sz="3200" spc="-280" dirty="0">
                <a:latin typeface="Verdana"/>
                <a:cs typeface="Verdana"/>
              </a:rPr>
              <a:t> </a:t>
            </a:r>
            <a:r>
              <a:rPr sz="3200" spc="-15" dirty="0">
                <a:latin typeface="Verdana"/>
                <a:cs typeface="Verdana"/>
              </a:rPr>
              <a:t>suffer</a:t>
            </a:r>
            <a:r>
              <a:rPr sz="3200" spc="-275" dirty="0">
                <a:latin typeface="Verdana"/>
                <a:cs typeface="Verdana"/>
              </a:rPr>
              <a:t> </a:t>
            </a:r>
            <a:r>
              <a:rPr sz="3200" spc="60" dirty="0">
                <a:latin typeface="Verdana"/>
                <a:cs typeface="Verdana"/>
              </a:rPr>
              <a:t>from</a:t>
            </a:r>
            <a:r>
              <a:rPr sz="3200" spc="-280" dirty="0">
                <a:latin typeface="Verdana"/>
                <a:cs typeface="Verdana"/>
              </a:rPr>
              <a:t> </a:t>
            </a:r>
            <a:r>
              <a:rPr sz="3200" spc="65" dirty="0">
                <a:latin typeface="Verdana"/>
                <a:cs typeface="Verdana"/>
              </a:rPr>
              <a:t>high-dimensional</a:t>
            </a:r>
            <a:r>
              <a:rPr sz="3200" spc="-280" dirty="0">
                <a:latin typeface="Verdana"/>
                <a:cs typeface="Verdana"/>
              </a:rPr>
              <a:t> </a:t>
            </a:r>
            <a:r>
              <a:rPr sz="3200" spc="-60" dirty="0">
                <a:latin typeface="Verdana"/>
                <a:cs typeface="Verdana"/>
              </a:rPr>
              <a:t>data.</a:t>
            </a:r>
            <a:endParaRPr sz="32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250" dirty="0">
              <a:latin typeface="Verdana"/>
              <a:cs typeface="Verdana"/>
            </a:endParaRPr>
          </a:p>
          <a:p>
            <a:pPr marL="12700" marR="42545">
              <a:lnSpc>
                <a:spcPct val="101600"/>
              </a:lnSpc>
            </a:pPr>
            <a:r>
              <a:rPr sz="3200" spc="130" dirty="0">
                <a:latin typeface="Verdana"/>
                <a:cs typeface="Verdana"/>
              </a:rPr>
              <a:t>Random </a:t>
            </a:r>
            <a:r>
              <a:rPr sz="3200" spc="-100" dirty="0">
                <a:latin typeface="Verdana"/>
                <a:cs typeface="Verdana"/>
              </a:rPr>
              <a:t>Forest: </a:t>
            </a:r>
            <a:r>
              <a:rPr sz="3200" spc="130" dirty="0">
                <a:latin typeface="Verdana"/>
                <a:cs typeface="Verdana"/>
              </a:rPr>
              <a:t>Random </a:t>
            </a:r>
            <a:r>
              <a:rPr sz="3200" spc="15" dirty="0">
                <a:latin typeface="Verdana"/>
                <a:cs typeface="Verdana"/>
              </a:rPr>
              <a:t>Forest </a:t>
            </a:r>
            <a:r>
              <a:rPr sz="3200" spc="45" dirty="0">
                <a:latin typeface="Verdana"/>
                <a:cs typeface="Verdana"/>
              </a:rPr>
              <a:t>constructs </a:t>
            </a:r>
            <a:r>
              <a:rPr sz="3200" spc="85" dirty="0">
                <a:latin typeface="Verdana"/>
                <a:cs typeface="Verdana"/>
              </a:rPr>
              <a:t>multiple </a:t>
            </a:r>
            <a:r>
              <a:rPr sz="3200" spc="55" dirty="0">
                <a:latin typeface="Verdana"/>
                <a:cs typeface="Verdana"/>
              </a:rPr>
              <a:t>decision </a:t>
            </a:r>
            <a:r>
              <a:rPr sz="3200" spc="-20" dirty="0">
                <a:latin typeface="Verdana"/>
                <a:cs typeface="Verdana"/>
              </a:rPr>
              <a:t>trees </a:t>
            </a:r>
            <a:r>
              <a:rPr sz="3200" spc="-15" dirty="0">
                <a:latin typeface="Verdana"/>
                <a:cs typeface="Verdana"/>
              </a:rPr>
              <a:t> </a:t>
            </a:r>
            <a:r>
              <a:rPr sz="3200" spc="95" dirty="0">
                <a:latin typeface="Verdana"/>
                <a:cs typeface="Verdana"/>
              </a:rPr>
              <a:t>during</a:t>
            </a:r>
            <a:r>
              <a:rPr sz="3200" spc="-275" dirty="0">
                <a:latin typeface="Verdana"/>
                <a:cs typeface="Verdana"/>
              </a:rPr>
              <a:t> </a:t>
            </a:r>
            <a:r>
              <a:rPr sz="3200" spc="-20" dirty="0">
                <a:latin typeface="Verdana"/>
                <a:cs typeface="Verdana"/>
              </a:rPr>
              <a:t>training,</a:t>
            </a:r>
            <a:r>
              <a:rPr sz="3200" spc="-275" dirty="0">
                <a:latin typeface="Verdana"/>
                <a:cs typeface="Verdana"/>
              </a:rPr>
              <a:t> </a:t>
            </a:r>
            <a:r>
              <a:rPr sz="3200" spc="90" dirty="0">
                <a:latin typeface="Verdana"/>
                <a:cs typeface="Verdana"/>
              </a:rPr>
              <a:t>reducing</a:t>
            </a:r>
            <a:r>
              <a:rPr sz="3200" spc="-275" dirty="0">
                <a:latin typeface="Verdana"/>
                <a:cs typeface="Verdana"/>
              </a:rPr>
              <a:t> </a:t>
            </a:r>
            <a:r>
              <a:rPr sz="3200" spc="20" dirty="0">
                <a:latin typeface="Verdana"/>
                <a:cs typeface="Verdana"/>
              </a:rPr>
              <a:t>overﬁtting</a:t>
            </a:r>
            <a:r>
              <a:rPr sz="3200" spc="-275" dirty="0">
                <a:latin typeface="Verdana"/>
                <a:cs typeface="Verdana"/>
              </a:rPr>
              <a:t> </a:t>
            </a:r>
            <a:r>
              <a:rPr sz="3200" spc="105" dirty="0">
                <a:latin typeface="Verdana"/>
                <a:cs typeface="Verdana"/>
              </a:rPr>
              <a:t>and</a:t>
            </a:r>
            <a:r>
              <a:rPr sz="3200" spc="-270" dirty="0">
                <a:latin typeface="Verdana"/>
                <a:cs typeface="Verdana"/>
              </a:rPr>
              <a:t> </a:t>
            </a:r>
            <a:r>
              <a:rPr sz="3200" spc="40" dirty="0">
                <a:latin typeface="Verdana"/>
                <a:cs typeface="Verdana"/>
              </a:rPr>
              <a:t>increasing</a:t>
            </a:r>
            <a:r>
              <a:rPr sz="3200" spc="-275" dirty="0">
                <a:latin typeface="Verdana"/>
                <a:cs typeface="Verdana"/>
              </a:rPr>
              <a:t> </a:t>
            </a:r>
            <a:r>
              <a:rPr sz="3200" spc="10" dirty="0">
                <a:latin typeface="Verdana"/>
                <a:cs typeface="Verdana"/>
              </a:rPr>
              <a:t>accuracy</a:t>
            </a:r>
            <a:r>
              <a:rPr sz="3200" spc="-275" dirty="0">
                <a:latin typeface="Verdana"/>
                <a:cs typeface="Verdana"/>
              </a:rPr>
              <a:t> </a:t>
            </a:r>
            <a:r>
              <a:rPr sz="3200" spc="95" dirty="0">
                <a:latin typeface="Verdana"/>
                <a:cs typeface="Verdana"/>
              </a:rPr>
              <a:t>through </a:t>
            </a:r>
            <a:r>
              <a:rPr sz="3200" spc="-1110" dirty="0">
                <a:latin typeface="Verdana"/>
                <a:cs typeface="Verdana"/>
              </a:rPr>
              <a:t> </a:t>
            </a:r>
            <a:r>
              <a:rPr sz="3200" spc="135" dirty="0">
                <a:latin typeface="Verdana"/>
                <a:cs typeface="Verdana"/>
              </a:rPr>
              <a:t>bagging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105" dirty="0">
                <a:latin typeface="Verdana"/>
                <a:cs typeface="Verdana"/>
              </a:rPr>
              <a:t>and</a:t>
            </a:r>
            <a:r>
              <a:rPr sz="3200" spc="-280" dirty="0">
                <a:latin typeface="Verdana"/>
                <a:cs typeface="Verdana"/>
              </a:rPr>
              <a:t> </a:t>
            </a:r>
            <a:r>
              <a:rPr sz="3200" dirty="0">
                <a:latin typeface="Verdana"/>
                <a:cs typeface="Verdana"/>
              </a:rPr>
              <a:t>feature</a:t>
            </a:r>
            <a:r>
              <a:rPr sz="3200" spc="-280" dirty="0">
                <a:latin typeface="Verdana"/>
                <a:cs typeface="Verdana"/>
              </a:rPr>
              <a:t> </a:t>
            </a:r>
            <a:r>
              <a:rPr sz="3200" spc="15" dirty="0">
                <a:latin typeface="Verdana"/>
                <a:cs typeface="Verdana"/>
              </a:rPr>
              <a:t>randomization.</a:t>
            </a:r>
            <a:endParaRPr sz="32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150" dirty="0">
              <a:latin typeface="Verdana"/>
              <a:cs typeface="Verdana"/>
            </a:endParaRPr>
          </a:p>
          <a:p>
            <a:pPr marL="12700" marR="5080">
              <a:lnSpc>
                <a:spcPct val="102200"/>
              </a:lnSpc>
            </a:pPr>
            <a:r>
              <a:rPr sz="3200" spc="40" dirty="0">
                <a:latin typeface="Verdana"/>
                <a:cs typeface="Verdana"/>
              </a:rPr>
              <a:t>LightGBM: </a:t>
            </a:r>
            <a:r>
              <a:rPr sz="3200" spc="140" dirty="0">
                <a:latin typeface="Verdana"/>
                <a:cs typeface="Verdana"/>
              </a:rPr>
              <a:t>LightGBM </a:t>
            </a:r>
            <a:r>
              <a:rPr sz="3200" spc="-55" dirty="0">
                <a:latin typeface="Verdana"/>
                <a:cs typeface="Verdana"/>
              </a:rPr>
              <a:t>is </a:t>
            </a:r>
            <a:r>
              <a:rPr sz="3200" spc="-20" dirty="0">
                <a:latin typeface="Verdana"/>
                <a:cs typeface="Verdana"/>
              </a:rPr>
              <a:t>a </a:t>
            </a:r>
            <a:r>
              <a:rPr sz="3200" spc="45" dirty="0">
                <a:latin typeface="Verdana"/>
                <a:cs typeface="Verdana"/>
              </a:rPr>
              <a:t>gradient </a:t>
            </a:r>
            <a:r>
              <a:rPr sz="3200" spc="80" dirty="0">
                <a:latin typeface="Verdana"/>
                <a:cs typeface="Verdana"/>
              </a:rPr>
              <a:t>boosting </a:t>
            </a:r>
            <a:r>
              <a:rPr sz="3200" spc="25" dirty="0">
                <a:latin typeface="Verdana"/>
                <a:cs typeface="Verdana"/>
              </a:rPr>
              <a:t>framework </a:t>
            </a:r>
            <a:r>
              <a:rPr sz="3200" spc="110" dirty="0">
                <a:latin typeface="Verdana"/>
                <a:cs typeface="Verdana"/>
              </a:rPr>
              <a:t>known </a:t>
            </a:r>
            <a:r>
              <a:rPr sz="3200" spc="-20" dirty="0">
                <a:latin typeface="Verdana"/>
                <a:cs typeface="Verdana"/>
              </a:rPr>
              <a:t>for </a:t>
            </a:r>
            <a:r>
              <a:rPr sz="3200" spc="-15" dirty="0">
                <a:latin typeface="Verdana"/>
                <a:cs typeface="Verdana"/>
              </a:rPr>
              <a:t> </a:t>
            </a:r>
            <a:r>
              <a:rPr sz="3200" spc="75" dirty="0">
                <a:latin typeface="Verdana"/>
                <a:cs typeface="Verdana"/>
              </a:rPr>
              <a:t>speed</a:t>
            </a:r>
            <a:r>
              <a:rPr sz="3200" spc="-280" dirty="0">
                <a:latin typeface="Verdana"/>
                <a:cs typeface="Verdana"/>
              </a:rPr>
              <a:t> </a:t>
            </a:r>
            <a:r>
              <a:rPr sz="3200" spc="105" dirty="0">
                <a:latin typeface="Verdana"/>
                <a:cs typeface="Verdana"/>
              </a:rPr>
              <a:t>and</a:t>
            </a:r>
            <a:r>
              <a:rPr sz="3200" spc="-280" dirty="0">
                <a:latin typeface="Verdana"/>
                <a:cs typeface="Verdana"/>
              </a:rPr>
              <a:t> </a:t>
            </a:r>
            <a:r>
              <a:rPr sz="3200" spc="-35" dirty="0">
                <a:latin typeface="Verdana"/>
                <a:cs typeface="Verdana"/>
              </a:rPr>
              <a:t>efﬁciency,</a:t>
            </a:r>
            <a:r>
              <a:rPr sz="3200" spc="-280" dirty="0">
                <a:latin typeface="Verdana"/>
                <a:cs typeface="Verdana"/>
              </a:rPr>
              <a:t> </a:t>
            </a:r>
            <a:r>
              <a:rPr sz="3200" spc="85" dirty="0">
                <a:latin typeface="Verdana"/>
                <a:cs typeface="Verdana"/>
              </a:rPr>
              <a:t>employing</a:t>
            </a:r>
            <a:r>
              <a:rPr sz="3200" spc="-280" dirty="0">
                <a:latin typeface="Verdana"/>
                <a:cs typeface="Verdana"/>
              </a:rPr>
              <a:t> 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-280" dirty="0">
                <a:latin typeface="Verdana"/>
                <a:cs typeface="Verdana"/>
              </a:rPr>
              <a:t> </a:t>
            </a:r>
            <a:r>
              <a:rPr sz="3200" spc="-25" dirty="0">
                <a:latin typeface="Verdana"/>
                <a:cs typeface="Verdana"/>
              </a:rPr>
              <a:t>leaf-wise</a:t>
            </a:r>
            <a:r>
              <a:rPr sz="3200" spc="-280" dirty="0">
                <a:latin typeface="Verdana"/>
                <a:cs typeface="Verdana"/>
              </a:rPr>
              <a:t> </a:t>
            </a:r>
            <a:r>
              <a:rPr sz="3200" dirty="0">
                <a:latin typeface="Verdana"/>
                <a:cs typeface="Verdana"/>
              </a:rPr>
              <a:t>tree</a:t>
            </a:r>
            <a:r>
              <a:rPr sz="3200" spc="-280" dirty="0">
                <a:latin typeface="Verdana"/>
                <a:cs typeface="Verdana"/>
              </a:rPr>
              <a:t> </a:t>
            </a:r>
            <a:r>
              <a:rPr sz="3200" spc="95" dirty="0">
                <a:latin typeface="Verdana"/>
                <a:cs typeface="Verdana"/>
              </a:rPr>
              <a:t>growth</a:t>
            </a:r>
            <a:r>
              <a:rPr sz="3200" spc="-280" dirty="0">
                <a:latin typeface="Verdana"/>
                <a:cs typeface="Verdana"/>
              </a:rPr>
              <a:t> </a:t>
            </a:r>
            <a:r>
              <a:rPr sz="3200" spc="-25" dirty="0">
                <a:latin typeface="Verdana"/>
                <a:cs typeface="Verdana"/>
              </a:rPr>
              <a:t>strategy</a:t>
            </a:r>
            <a:r>
              <a:rPr sz="3200" spc="-280" dirty="0">
                <a:latin typeface="Verdana"/>
                <a:cs typeface="Verdana"/>
              </a:rPr>
              <a:t> </a:t>
            </a:r>
            <a:r>
              <a:rPr sz="3200" spc="105" dirty="0">
                <a:latin typeface="Verdana"/>
                <a:cs typeface="Verdana"/>
              </a:rPr>
              <a:t>and </a:t>
            </a:r>
            <a:r>
              <a:rPr sz="3200" spc="110" dirty="0">
                <a:latin typeface="Verdana"/>
                <a:cs typeface="Verdana"/>
              </a:rPr>
              <a:t> </a:t>
            </a:r>
            <a:r>
              <a:rPr sz="3200" spc="30" dirty="0">
                <a:latin typeface="Verdana"/>
                <a:cs typeface="Verdana"/>
              </a:rPr>
              <a:t>histogram-based</a:t>
            </a:r>
            <a:r>
              <a:rPr sz="3200" spc="-265" dirty="0">
                <a:latin typeface="Verdana"/>
                <a:cs typeface="Verdana"/>
              </a:rPr>
              <a:t> </a:t>
            </a:r>
            <a:r>
              <a:rPr sz="3200" dirty="0">
                <a:latin typeface="Verdana"/>
                <a:cs typeface="Verdana"/>
              </a:rPr>
              <a:t>splitting,</a:t>
            </a:r>
            <a:r>
              <a:rPr sz="3200" spc="-265" dirty="0">
                <a:latin typeface="Verdana"/>
                <a:cs typeface="Verdana"/>
              </a:rPr>
              <a:t> </a:t>
            </a:r>
            <a:r>
              <a:rPr sz="3200" spc="35" dirty="0">
                <a:latin typeface="Verdana"/>
                <a:cs typeface="Verdana"/>
              </a:rPr>
              <a:t>suitable</a:t>
            </a:r>
            <a:r>
              <a:rPr sz="3200" spc="-265" dirty="0">
                <a:latin typeface="Verdana"/>
                <a:cs typeface="Verdana"/>
              </a:rPr>
              <a:t> </a:t>
            </a:r>
            <a:r>
              <a:rPr sz="3200" spc="-20" dirty="0">
                <a:latin typeface="Verdana"/>
                <a:cs typeface="Verdana"/>
              </a:rPr>
              <a:t>for</a:t>
            </a:r>
            <a:r>
              <a:rPr sz="3200" spc="-260" dirty="0">
                <a:latin typeface="Verdana"/>
                <a:cs typeface="Verdana"/>
              </a:rPr>
              <a:t> </a:t>
            </a:r>
            <a:r>
              <a:rPr sz="3200" spc="65" dirty="0">
                <a:latin typeface="Verdana"/>
                <a:cs typeface="Verdana"/>
              </a:rPr>
              <a:t>high-dimensional</a:t>
            </a:r>
            <a:r>
              <a:rPr sz="3200" spc="-265" dirty="0">
                <a:latin typeface="Verdana"/>
                <a:cs typeface="Verdana"/>
              </a:rPr>
              <a:t> </a:t>
            </a:r>
            <a:r>
              <a:rPr sz="3200" spc="15" dirty="0">
                <a:latin typeface="Verdana"/>
                <a:cs typeface="Verdana"/>
              </a:rPr>
              <a:t>classiﬁcation </a:t>
            </a:r>
            <a:r>
              <a:rPr sz="3200" spc="-1110" dirty="0">
                <a:latin typeface="Verdana"/>
                <a:cs typeface="Verdana"/>
              </a:rPr>
              <a:t> </a:t>
            </a:r>
            <a:r>
              <a:rPr sz="3200" spc="-110" dirty="0">
                <a:latin typeface="Verdana"/>
                <a:cs typeface="Verdana"/>
              </a:rPr>
              <a:t>tasks.</a:t>
            </a:r>
            <a:endParaRPr sz="32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6697" y="652983"/>
            <a:ext cx="8648700" cy="175260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388620" rIns="0" bIns="0" rtlCol="0">
            <a:spAutoFit/>
          </a:bodyPr>
          <a:lstStyle/>
          <a:p>
            <a:pPr marL="38735" algn="ctr">
              <a:lnSpc>
                <a:spcPct val="100000"/>
              </a:lnSpc>
              <a:spcBef>
                <a:spcPts val="3060"/>
              </a:spcBef>
            </a:pPr>
            <a:r>
              <a:rPr sz="5850" b="1" spc="190" dirty="0">
                <a:solidFill>
                  <a:srgbClr val="F1E7E7"/>
                </a:solidFill>
                <a:latin typeface="Times New Roman"/>
                <a:cs typeface="Times New Roman"/>
              </a:rPr>
              <a:t>Model</a:t>
            </a:r>
            <a:r>
              <a:rPr sz="5850" b="1" spc="-140" dirty="0">
                <a:solidFill>
                  <a:srgbClr val="F1E7E7"/>
                </a:solidFill>
                <a:latin typeface="Times New Roman"/>
                <a:cs typeface="Times New Roman"/>
              </a:rPr>
              <a:t> </a:t>
            </a:r>
            <a:r>
              <a:rPr sz="5850" b="1" spc="150" dirty="0">
                <a:solidFill>
                  <a:srgbClr val="F1E7E7"/>
                </a:solidFill>
                <a:latin typeface="Times New Roman"/>
                <a:cs typeface="Times New Roman"/>
              </a:rPr>
              <a:t>Evaluation</a:t>
            </a:r>
            <a:endParaRPr sz="58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681886" y="954481"/>
            <a:ext cx="8324215" cy="1473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16585" algn="r">
              <a:lnSpc>
                <a:spcPct val="118100"/>
              </a:lnSpc>
              <a:spcBef>
                <a:spcPts val="95"/>
              </a:spcBef>
            </a:pPr>
            <a:r>
              <a:rPr sz="2700" b="0" spc="-105" dirty="0">
                <a:solidFill>
                  <a:srgbClr val="000000"/>
                </a:solidFill>
                <a:latin typeface="Verdana"/>
                <a:cs typeface="Verdana"/>
              </a:rPr>
              <a:t>To</a:t>
            </a:r>
            <a:r>
              <a:rPr sz="2700" b="0" spc="-24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700" b="0" spc="-65" dirty="0">
                <a:solidFill>
                  <a:srgbClr val="000000"/>
                </a:solidFill>
                <a:latin typeface="Verdana"/>
                <a:cs typeface="Verdana"/>
              </a:rPr>
              <a:t>assess</a:t>
            </a:r>
            <a:r>
              <a:rPr sz="2700" b="0" spc="-24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700" b="0" spc="55" dirty="0">
                <a:solidFill>
                  <a:srgbClr val="000000"/>
                </a:solidFill>
                <a:latin typeface="Verdana"/>
                <a:cs typeface="Verdana"/>
              </a:rPr>
              <a:t>the</a:t>
            </a:r>
            <a:r>
              <a:rPr sz="2700" b="0" spc="-24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700" b="0" spc="35" dirty="0">
                <a:solidFill>
                  <a:srgbClr val="000000"/>
                </a:solidFill>
                <a:latin typeface="Verdana"/>
                <a:cs typeface="Verdana"/>
              </a:rPr>
              <a:t>performance</a:t>
            </a:r>
            <a:r>
              <a:rPr sz="2700" b="0" spc="-24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700" b="0" spc="10" dirty="0">
                <a:solidFill>
                  <a:srgbClr val="000000"/>
                </a:solidFill>
                <a:latin typeface="Verdana"/>
                <a:cs typeface="Verdana"/>
              </a:rPr>
              <a:t>of</a:t>
            </a:r>
            <a:r>
              <a:rPr sz="2700" b="0" spc="-24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700" b="0" spc="30" dirty="0">
                <a:solidFill>
                  <a:srgbClr val="000000"/>
                </a:solidFill>
                <a:latin typeface="Verdana"/>
                <a:cs typeface="Verdana"/>
              </a:rPr>
              <a:t>our</a:t>
            </a:r>
            <a:r>
              <a:rPr sz="2700" b="0" spc="-24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700" b="0" spc="-10" dirty="0">
                <a:solidFill>
                  <a:srgbClr val="000000"/>
                </a:solidFill>
                <a:latin typeface="Verdana"/>
                <a:cs typeface="Verdana"/>
              </a:rPr>
              <a:t>models,</a:t>
            </a:r>
            <a:r>
              <a:rPr sz="2700" b="0" spc="-24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700" b="0" spc="70" dirty="0">
                <a:solidFill>
                  <a:srgbClr val="000000"/>
                </a:solidFill>
                <a:latin typeface="Verdana"/>
                <a:cs typeface="Verdana"/>
              </a:rPr>
              <a:t>we </a:t>
            </a:r>
            <a:r>
              <a:rPr sz="2700" b="0" spc="-93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700" b="0" spc="45" dirty="0">
                <a:solidFill>
                  <a:srgbClr val="000000"/>
                </a:solidFill>
                <a:latin typeface="Verdana"/>
                <a:cs typeface="Verdana"/>
              </a:rPr>
              <a:t>employed</a:t>
            </a:r>
            <a:r>
              <a:rPr sz="2700" b="0" spc="-24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700" b="0" spc="-30" dirty="0">
                <a:solidFill>
                  <a:srgbClr val="000000"/>
                </a:solidFill>
                <a:latin typeface="Verdana"/>
                <a:cs typeface="Verdana"/>
              </a:rPr>
              <a:t>a</a:t>
            </a:r>
            <a:r>
              <a:rPr sz="2700" b="0" spc="-24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700" b="0" spc="15" dirty="0">
                <a:solidFill>
                  <a:srgbClr val="000000"/>
                </a:solidFill>
                <a:latin typeface="Verdana"/>
                <a:cs typeface="Verdana"/>
              </a:rPr>
              <a:t>range</a:t>
            </a:r>
            <a:r>
              <a:rPr sz="2700" b="0" spc="-24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700" b="0" spc="10" dirty="0">
                <a:solidFill>
                  <a:srgbClr val="000000"/>
                </a:solidFill>
                <a:latin typeface="Verdana"/>
                <a:cs typeface="Verdana"/>
              </a:rPr>
              <a:t>of</a:t>
            </a:r>
            <a:r>
              <a:rPr sz="2700" b="0" spc="-24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700" b="0" spc="25" dirty="0">
                <a:solidFill>
                  <a:srgbClr val="000000"/>
                </a:solidFill>
                <a:latin typeface="Verdana"/>
                <a:cs typeface="Verdana"/>
              </a:rPr>
              <a:t>metrics</a:t>
            </a:r>
            <a:r>
              <a:rPr sz="2700" b="0" spc="-23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700" b="0" spc="75" dirty="0">
                <a:solidFill>
                  <a:srgbClr val="000000"/>
                </a:solidFill>
                <a:latin typeface="Verdana"/>
                <a:cs typeface="Verdana"/>
              </a:rPr>
              <a:t>including</a:t>
            </a:r>
            <a:r>
              <a:rPr sz="2700" b="0" spc="-24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700" b="0" spc="-60" dirty="0">
                <a:solidFill>
                  <a:srgbClr val="000000"/>
                </a:solidFill>
                <a:latin typeface="Verdana"/>
                <a:cs typeface="Verdana"/>
              </a:rPr>
              <a:t>accuracy,</a:t>
            </a:r>
            <a:endParaRPr sz="2700">
              <a:latin typeface="Verdana"/>
              <a:cs typeface="Verdana"/>
            </a:endParaRPr>
          </a:p>
          <a:p>
            <a:pPr marR="94615" algn="r">
              <a:lnSpc>
                <a:spcPct val="100000"/>
              </a:lnSpc>
              <a:spcBef>
                <a:spcPts val="509"/>
              </a:spcBef>
            </a:pPr>
            <a:r>
              <a:rPr sz="2700" b="0" spc="45" dirty="0">
                <a:solidFill>
                  <a:srgbClr val="000000"/>
                </a:solidFill>
                <a:latin typeface="Verdana"/>
                <a:cs typeface="Verdana"/>
              </a:rPr>
              <a:t>p</a:t>
            </a:r>
            <a:r>
              <a:rPr sz="2700" b="0" spc="-10" dirty="0">
                <a:solidFill>
                  <a:srgbClr val="000000"/>
                </a:solidFill>
                <a:latin typeface="Verdana"/>
                <a:cs typeface="Verdana"/>
              </a:rPr>
              <a:t>r</a:t>
            </a:r>
            <a:r>
              <a:rPr sz="2700" b="0" spc="70" dirty="0">
                <a:solidFill>
                  <a:srgbClr val="000000"/>
                </a:solidFill>
                <a:latin typeface="Verdana"/>
                <a:cs typeface="Verdana"/>
              </a:rPr>
              <a:t>e</a:t>
            </a:r>
            <a:r>
              <a:rPr sz="2700" b="0" spc="35" dirty="0">
                <a:solidFill>
                  <a:srgbClr val="000000"/>
                </a:solidFill>
                <a:latin typeface="Verdana"/>
                <a:cs typeface="Verdana"/>
              </a:rPr>
              <a:t>c</a:t>
            </a:r>
            <a:r>
              <a:rPr sz="2700" b="0" spc="-60" dirty="0">
                <a:solidFill>
                  <a:srgbClr val="000000"/>
                </a:solidFill>
                <a:latin typeface="Verdana"/>
                <a:cs typeface="Verdana"/>
              </a:rPr>
              <a:t>ision,</a:t>
            </a:r>
            <a:r>
              <a:rPr sz="2700" b="0" spc="-24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700" b="0" spc="-110" dirty="0">
                <a:solidFill>
                  <a:srgbClr val="000000"/>
                </a:solidFill>
                <a:latin typeface="Verdana"/>
                <a:cs typeface="Verdana"/>
              </a:rPr>
              <a:t>r</a:t>
            </a:r>
            <a:r>
              <a:rPr sz="2700" b="0" spc="-60" dirty="0">
                <a:solidFill>
                  <a:srgbClr val="000000"/>
                </a:solidFill>
                <a:latin typeface="Verdana"/>
                <a:cs typeface="Verdana"/>
              </a:rPr>
              <a:t>ecall,</a:t>
            </a:r>
            <a:r>
              <a:rPr sz="2700" b="0" spc="-24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700" b="0" spc="75" dirty="0">
                <a:solidFill>
                  <a:srgbClr val="000000"/>
                </a:solidFill>
                <a:latin typeface="Verdana"/>
                <a:cs typeface="Verdana"/>
              </a:rPr>
              <a:t>and</a:t>
            </a:r>
            <a:r>
              <a:rPr sz="2700" b="0" spc="-24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700" b="0" spc="195" dirty="0">
                <a:solidFill>
                  <a:srgbClr val="000000"/>
                </a:solidFill>
                <a:latin typeface="Verdana"/>
                <a:cs typeface="Verdana"/>
              </a:rPr>
              <a:t>F</a:t>
            </a:r>
            <a:r>
              <a:rPr sz="2700" b="0" spc="-745" dirty="0">
                <a:solidFill>
                  <a:srgbClr val="000000"/>
                </a:solidFill>
                <a:latin typeface="Verdana"/>
                <a:cs typeface="Verdana"/>
              </a:rPr>
              <a:t>1</a:t>
            </a:r>
            <a:r>
              <a:rPr sz="2700" b="0" spc="-24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700" b="0" spc="10" dirty="0">
                <a:solidFill>
                  <a:srgbClr val="000000"/>
                </a:solidFill>
                <a:latin typeface="Verdana"/>
                <a:cs typeface="Verdana"/>
              </a:rPr>
              <a:t>s</a:t>
            </a:r>
            <a:r>
              <a:rPr sz="2700" b="0" spc="-15" dirty="0">
                <a:solidFill>
                  <a:srgbClr val="000000"/>
                </a:solidFill>
                <a:latin typeface="Verdana"/>
                <a:cs typeface="Verdana"/>
              </a:rPr>
              <a:t>c</a:t>
            </a:r>
            <a:r>
              <a:rPr sz="2700" b="0" spc="-10" dirty="0">
                <a:solidFill>
                  <a:srgbClr val="000000"/>
                </a:solidFill>
                <a:latin typeface="Verdana"/>
                <a:cs typeface="Verdana"/>
              </a:rPr>
              <a:t>o</a:t>
            </a:r>
            <a:r>
              <a:rPr sz="2700" b="0" spc="-50" dirty="0">
                <a:solidFill>
                  <a:srgbClr val="000000"/>
                </a:solidFill>
                <a:latin typeface="Verdana"/>
                <a:cs typeface="Verdana"/>
              </a:rPr>
              <a:t>r</a:t>
            </a:r>
            <a:r>
              <a:rPr sz="2700" b="0" spc="-195" dirty="0">
                <a:solidFill>
                  <a:srgbClr val="000000"/>
                </a:solidFill>
                <a:latin typeface="Verdana"/>
                <a:cs typeface="Verdana"/>
              </a:rPr>
              <a:t>e.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55191" y="2711450"/>
            <a:ext cx="8550910" cy="677833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indent="1092835" algn="r">
              <a:lnSpc>
                <a:spcPct val="117500"/>
              </a:lnSpc>
              <a:spcBef>
                <a:spcPts val="40"/>
              </a:spcBef>
            </a:pPr>
            <a:r>
              <a:rPr sz="2700" spc="120" dirty="0">
                <a:latin typeface="Verdana"/>
                <a:cs typeface="Verdana"/>
              </a:rPr>
              <a:t>Upon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-20" dirty="0">
                <a:latin typeface="Verdana"/>
                <a:cs typeface="Verdana"/>
              </a:rPr>
              <a:t>anal</a:t>
            </a:r>
            <a:r>
              <a:rPr sz="2700" spc="-40" dirty="0">
                <a:latin typeface="Verdana"/>
                <a:cs typeface="Verdana"/>
              </a:rPr>
              <a:t>y</a:t>
            </a:r>
            <a:r>
              <a:rPr sz="2700" spc="-155" dirty="0">
                <a:latin typeface="Verdana"/>
                <a:cs typeface="Verdana"/>
              </a:rPr>
              <a:t>sis,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114" dirty="0">
                <a:latin typeface="Verdana"/>
                <a:cs typeface="Verdana"/>
              </a:rPr>
              <a:t>w</a:t>
            </a:r>
            <a:r>
              <a:rPr sz="2700" spc="20" dirty="0">
                <a:latin typeface="Verdana"/>
                <a:cs typeface="Verdana"/>
              </a:rPr>
              <a:t>e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-60" dirty="0">
                <a:latin typeface="Verdana"/>
                <a:cs typeface="Verdana"/>
              </a:rPr>
              <a:t>f</a:t>
            </a:r>
            <a:r>
              <a:rPr sz="2700" spc="105" dirty="0">
                <a:latin typeface="Verdana"/>
                <a:cs typeface="Verdana"/>
              </a:rPr>
              <a:t>ound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35" dirty="0">
                <a:latin typeface="Verdana"/>
                <a:cs typeface="Verdana"/>
              </a:rPr>
              <a:t>that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b="1" spc="100" dirty="0">
                <a:latin typeface="Verdana"/>
                <a:cs typeface="Verdana"/>
              </a:rPr>
              <a:t>De</a:t>
            </a:r>
            <a:r>
              <a:rPr sz="2700" b="1" spc="50" dirty="0">
                <a:latin typeface="Verdana"/>
                <a:cs typeface="Verdana"/>
              </a:rPr>
              <a:t>c</a:t>
            </a:r>
            <a:r>
              <a:rPr sz="2700" b="1" spc="10" dirty="0">
                <a:latin typeface="Verdana"/>
                <a:cs typeface="Verdana"/>
              </a:rPr>
              <a:t>ision</a:t>
            </a:r>
            <a:r>
              <a:rPr sz="2700" b="1" spc="-245" dirty="0">
                <a:latin typeface="Verdana"/>
                <a:cs typeface="Verdana"/>
              </a:rPr>
              <a:t> </a:t>
            </a:r>
            <a:r>
              <a:rPr sz="2700" b="1" spc="-155" dirty="0">
                <a:latin typeface="Verdana"/>
                <a:cs typeface="Verdana"/>
              </a:rPr>
              <a:t>T</a:t>
            </a:r>
            <a:r>
              <a:rPr sz="2700" b="1" spc="-110" dirty="0">
                <a:latin typeface="Verdana"/>
                <a:cs typeface="Verdana"/>
              </a:rPr>
              <a:t>ree</a:t>
            </a:r>
            <a:r>
              <a:rPr sz="2700" spc="-110" dirty="0">
                <a:latin typeface="Verdana"/>
                <a:cs typeface="Verdana"/>
              </a:rPr>
              <a:t>,  </a:t>
            </a:r>
            <a:r>
              <a:rPr sz="2700" b="1" spc="55" dirty="0">
                <a:latin typeface="Verdana"/>
                <a:cs typeface="Verdana"/>
              </a:rPr>
              <a:t>R</a:t>
            </a:r>
            <a:r>
              <a:rPr sz="2700" b="1" spc="105" dirty="0">
                <a:latin typeface="Verdana"/>
                <a:cs typeface="Verdana"/>
              </a:rPr>
              <a:t>andom</a:t>
            </a:r>
            <a:r>
              <a:rPr sz="2700" b="1" spc="-245" dirty="0">
                <a:latin typeface="Verdana"/>
                <a:cs typeface="Verdana"/>
              </a:rPr>
              <a:t> </a:t>
            </a:r>
            <a:r>
              <a:rPr sz="2700" b="1" spc="105" dirty="0">
                <a:latin typeface="Verdana"/>
                <a:cs typeface="Verdana"/>
              </a:rPr>
              <a:t>F</a:t>
            </a:r>
            <a:r>
              <a:rPr sz="2700" b="1" spc="-10" dirty="0">
                <a:latin typeface="Verdana"/>
                <a:cs typeface="Verdana"/>
              </a:rPr>
              <a:t>o</a:t>
            </a:r>
            <a:r>
              <a:rPr sz="2700" b="1" spc="-50" dirty="0">
                <a:latin typeface="Verdana"/>
                <a:cs typeface="Verdana"/>
              </a:rPr>
              <a:t>r</a:t>
            </a:r>
            <a:r>
              <a:rPr sz="2700" b="1" spc="-15" dirty="0">
                <a:latin typeface="Verdana"/>
                <a:cs typeface="Verdana"/>
              </a:rPr>
              <a:t>es</a:t>
            </a:r>
            <a:r>
              <a:rPr sz="2700" b="1" spc="15" dirty="0">
                <a:latin typeface="Verdana"/>
                <a:cs typeface="Verdana"/>
              </a:rPr>
              <a:t>t</a:t>
            </a:r>
            <a:r>
              <a:rPr sz="2700" spc="-409" dirty="0">
                <a:latin typeface="Verdana"/>
                <a:cs typeface="Verdana"/>
              </a:rPr>
              <a:t>,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b="1" spc="50" dirty="0">
                <a:latin typeface="Verdana"/>
                <a:cs typeface="Verdana"/>
              </a:rPr>
              <a:t>LightGBM</a:t>
            </a:r>
            <a:r>
              <a:rPr sz="2700" spc="50" dirty="0">
                <a:latin typeface="Verdana"/>
                <a:cs typeface="Verdana"/>
              </a:rPr>
              <a:t>,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75" dirty="0">
                <a:latin typeface="Verdana"/>
                <a:cs typeface="Verdana"/>
              </a:rPr>
              <a:t>and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b="1" spc="130" dirty="0">
                <a:latin typeface="Verdana"/>
                <a:cs typeface="Verdana"/>
              </a:rPr>
              <a:t>KNN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20" dirty="0">
                <a:latin typeface="Verdana"/>
                <a:cs typeface="Verdana"/>
              </a:rPr>
              <a:t>displ</a:t>
            </a:r>
            <a:r>
              <a:rPr sz="2700" dirty="0">
                <a:latin typeface="Verdana"/>
                <a:cs typeface="Verdana"/>
              </a:rPr>
              <a:t>a</a:t>
            </a:r>
            <a:r>
              <a:rPr sz="2700" spc="-180" dirty="0">
                <a:latin typeface="Verdana"/>
                <a:cs typeface="Verdana"/>
              </a:rPr>
              <a:t>y</a:t>
            </a:r>
            <a:r>
              <a:rPr sz="2700" spc="65" dirty="0">
                <a:latin typeface="Verdana"/>
                <a:cs typeface="Verdana"/>
              </a:rPr>
              <a:t>ed  </a:t>
            </a:r>
            <a:r>
              <a:rPr sz="2700" spc="85" dirty="0">
                <a:latin typeface="Verdana"/>
                <a:cs typeface="Verdana"/>
              </a:rPr>
              <a:t>c</a:t>
            </a:r>
            <a:r>
              <a:rPr sz="2700" spc="90" dirty="0">
                <a:latin typeface="Verdana"/>
                <a:cs typeface="Verdana"/>
              </a:rPr>
              <a:t>ommendable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-110" dirty="0">
                <a:latin typeface="Verdana"/>
                <a:cs typeface="Verdana"/>
              </a:rPr>
              <a:t>r</a:t>
            </a:r>
            <a:r>
              <a:rPr sz="2700" spc="5" dirty="0">
                <a:latin typeface="Verdana"/>
                <a:cs typeface="Verdana"/>
              </a:rPr>
              <a:t>esul</a:t>
            </a:r>
            <a:r>
              <a:rPr sz="2700" spc="-160" dirty="0">
                <a:latin typeface="Verdana"/>
                <a:cs typeface="Verdana"/>
              </a:rPr>
              <a:t>ts.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-10" dirty="0">
                <a:latin typeface="Verdana"/>
                <a:cs typeface="Verdana"/>
              </a:rPr>
              <a:t>These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60" dirty="0">
                <a:latin typeface="Verdana"/>
                <a:cs typeface="Verdana"/>
              </a:rPr>
              <a:t>models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-25" dirty="0">
                <a:latin typeface="Verdana"/>
                <a:cs typeface="Verdana"/>
              </a:rPr>
              <a:t>e</a:t>
            </a:r>
            <a:r>
              <a:rPr sz="2700" spc="15" dirty="0">
                <a:latin typeface="Verdana"/>
                <a:cs typeface="Verdana"/>
              </a:rPr>
              <a:t>xhibi</a:t>
            </a:r>
            <a:r>
              <a:rPr sz="2700" spc="-40" dirty="0">
                <a:latin typeface="Verdana"/>
                <a:cs typeface="Verdana"/>
              </a:rPr>
              <a:t>t</a:t>
            </a:r>
            <a:r>
              <a:rPr sz="2700" spc="65" dirty="0">
                <a:latin typeface="Verdana"/>
                <a:cs typeface="Verdana"/>
              </a:rPr>
              <a:t>ed  </a:t>
            </a:r>
            <a:r>
              <a:rPr sz="2700" spc="55" dirty="0">
                <a:latin typeface="Verdana"/>
                <a:cs typeface="Verdana"/>
              </a:rPr>
              <a:t>higher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20" dirty="0">
                <a:latin typeface="Verdana"/>
                <a:cs typeface="Verdana"/>
              </a:rPr>
              <a:t>precision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75" dirty="0">
                <a:latin typeface="Verdana"/>
                <a:cs typeface="Verdana"/>
              </a:rPr>
              <a:t>and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-10" dirty="0">
                <a:latin typeface="Verdana"/>
                <a:cs typeface="Verdana"/>
              </a:rPr>
              <a:t>recall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-85" dirty="0">
                <a:latin typeface="Verdana"/>
                <a:cs typeface="Verdana"/>
              </a:rPr>
              <a:t>values,</a:t>
            </a:r>
            <a:r>
              <a:rPr sz="2700" spc="-240" dirty="0">
                <a:latin typeface="Verdana"/>
                <a:cs typeface="Verdana"/>
              </a:rPr>
              <a:t> </a:t>
            </a:r>
            <a:r>
              <a:rPr sz="2700" spc="60" dirty="0">
                <a:latin typeface="Verdana"/>
                <a:cs typeface="Verdana"/>
              </a:rPr>
              <a:t>indicating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15" dirty="0">
                <a:latin typeface="Verdana"/>
                <a:cs typeface="Verdana"/>
              </a:rPr>
              <a:t>their </a:t>
            </a:r>
            <a:r>
              <a:rPr sz="2700" spc="-935" dirty="0">
                <a:latin typeface="Verdana"/>
                <a:cs typeface="Verdana"/>
              </a:rPr>
              <a:t> </a:t>
            </a:r>
            <a:r>
              <a:rPr sz="2700" spc="15" dirty="0">
                <a:latin typeface="Verdana"/>
                <a:cs typeface="Verdana"/>
              </a:rPr>
              <a:t>capability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15" dirty="0">
                <a:latin typeface="Verdana"/>
                <a:cs typeface="Verdana"/>
              </a:rPr>
              <a:t>to</a:t>
            </a:r>
            <a:r>
              <a:rPr sz="2700" spc="-240" dirty="0">
                <a:latin typeface="Verdana"/>
                <a:cs typeface="Verdana"/>
              </a:rPr>
              <a:t> </a:t>
            </a:r>
            <a:r>
              <a:rPr sz="2700" spc="-20" dirty="0">
                <a:latin typeface="Verdana"/>
                <a:cs typeface="Verdana"/>
              </a:rPr>
              <a:t>effectively</a:t>
            </a:r>
            <a:r>
              <a:rPr sz="2700" spc="-240" dirty="0">
                <a:latin typeface="Verdana"/>
                <a:cs typeface="Verdana"/>
              </a:rPr>
              <a:t> </a:t>
            </a:r>
            <a:r>
              <a:rPr sz="2700" spc="-40" dirty="0">
                <a:latin typeface="Verdana"/>
                <a:cs typeface="Verdana"/>
              </a:rPr>
              <a:t>classify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-10" dirty="0">
                <a:latin typeface="Verdana"/>
                <a:cs typeface="Verdana"/>
              </a:rPr>
              <a:t>positive</a:t>
            </a:r>
            <a:r>
              <a:rPr sz="2700" spc="-240" dirty="0">
                <a:latin typeface="Verdana"/>
                <a:cs typeface="Verdana"/>
              </a:rPr>
              <a:t> </a:t>
            </a:r>
            <a:r>
              <a:rPr sz="2700" spc="15" dirty="0">
                <a:latin typeface="Verdana"/>
                <a:cs typeface="Verdana"/>
              </a:rPr>
              <a:t>instances</a:t>
            </a:r>
            <a:endParaRPr sz="2700" dirty="0">
              <a:latin typeface="Verdana"/>
              <a:cs typeface="Verdana"/>
            </a:endParaRPr>
          </a:p>
          <a:p>
            <a:pPr marR="5080" algn="r">
              <a:lnSpc>
                <a:spcPct val="100000"/>
              </a:lnSpc>
              <a:spcBef>
                <a:spcPts val="509"/>
              </a:spcBef>
            </a:pPr>
            <a:r>
              <a:rPr sz="2700" spc="65" dirty="0">
                <a:latin typeface="Verdana"/>
                <a:cs typeface="Verdana"/>
              </a:rPr>
              <a:t>within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55" dirty="0">
                <a:latin typeface="Verdana"/>
                <a:cs typeface="Verdana"/>
              </a:rPr>
              <a:t>the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-35" dirty="0">
                <a:latin typeface="Verdana"/>
                <a:cs typeface="Verdana"/>
              </a:rPr>
              <a:t>as</a:t>
            </a:r>
            <a:r>
              <a:rPr sz="2700" spc="-80" dirty="0">
                <a:latin typeface="Verdana"/>
                <a:cs typeface="Verdana"/>
              </a:rPr>
              <a:t>t</a:t>
            </a:r>
            <a:r>
              <a:rPr sz="2700" spc="-30" dirty="0">
                <a:latin typeface="Verdana"/>
                <a:cs typeface="Verdana"/>
              </a:rPr>
              <a:t>e</a:t>
            </a:r>
            <a:r>
              <a:rPr sz="2700" spc="-60" dirty="0">
                <a:latin typeface="Verdana"/>
                <a:cs typeface="Verdana"/>
              </a:rPr>
              <a:t>r</a:t>
            </a:r>
            <a:r>
              <a:rPr sz="2700" spc="60" dirty="0">
                <a:latin typeface="Verdana"/>
                <a:cs typeface="Verdana"/>
              </a:rPr>
              <a:t>oid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10" dirty="0">
                <a:latin typeface="Verdana"/>
                <a:cs typeface="Verdana"/>
              </a:rPr>
              <a:t>datase</a:t>
            </a:r>
            <a:r>
              <a:rPr sz="2700" spc="30" dirty="0">
                <a:latin typeface="Verdana"/>
                <a:cs typeface="Verdana"/>
              </a:rPr>
              <a:t>t</a:t>
            </a:r>
            <a:r>
              <a:rPr sz="2700" spc="-409" dirty="0">
                <a:latin typeface="Verdana"/>
                <a:cs typeface="Verdana"/>
              </a:rPr>
              <a:t>.</a:t>
            </a:r>
            <a:endParaRPr sz="27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150" dirty="0">
              <a:latin typeface="Verdana"/>
              <a:cs typeface="Verdana"/>
            </a:endParaRPr>
          </a:p>
          <a:p>
            <a:pPr marL="722630" marR="5080" indent="933450" algn="r">
              <a:lnSpc>
                <a:spcPct val="117100"/>
              </a:lnSpc>
            </a:pPr>
            <a:r>
              <a:rPr sz="2700" spc="120" dirty="0">
                <a:latin typeface="Verdana"/>
                <a:cs typeface="Verdana"/>
              </a:rPr>
              <a:t>H</a:t>
            </a:r>
            <a:r>
              <a:rPr sz="2700" spc="50" dirty="0">
                <a:latin typeface="Verdana"/>
                <a:cs typeface="Verdana"/>
              </a:rPr>
              <a:t>o</a:t>
            </a:r>
            <a:r>
              <a:rPr sz="2700" spc="114" dirty="0">
                <a:latin typeface="Verdana"/>
                <a:cs typeface="Verdana"/>
              </a:rPr>
              <a:t>w</a:t>
            </a:r>
            <a:r>
              <a:rPr sz="2700" spc="-10" dirty="0">
                <a:latin typeface="Verdana"/>
                <a:cs typeface="Verdana"/>
              </a:rPr>
              <a:t>e</a:t>
            </a:r>
            <a:r>
              <a:rPr sz="2700" spc="-180" dirty="0">
                <a:latin typeface="Verdana"/>
                <a:cs typeface="Verdana"/>
              </a:rPr>
              <a:t>v</a:t>
            </a:r>
            <a:r>
              <a:rPr sz="2700" spc="-30" dirty="0">
                <a:latin typeface="Verdana"/>
                <a:cs typeface="Verdana"/>
              </a:rPr>
              <a:t>e</a:t>
            </a:r>
            <a:r>
              <a:rPr sz="2700" spc="-50" dirty="0">
                <a:latin typeface="Verdana"/>
                <a:cs typeface="Verdana"/>
              </a:rPr>
              <a:t>r</a:t>
            </a:r>
            <a:r>
              <a:rPr sz="2700" spc="-409" dirty="0">
                <a:latin typeface="Verdana"/>
                <a:cs typeface="Verdana"/>
              </a:rPr>
              <a:t>,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-5" dirty="0">
                <a:latin typeface="Verdana"/>
                <a:cs typeface="Verdana"/>
              </a:rPr>
              <a:t>Gaussian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-5" dirty="0">
                <a:latin typeface="Verdana"/>
                <a:cs typeface="Verdana"/>
              </a:rPr>
              <a:t>Nai</a:t>
            </a:r>
            <a:r>
              <a:rPr sz="2700" spc="-50" dirty="0">
                <a:latin typeface="Verdana"/>
                <a:cs typeface="Verdana"/>
              </a:rPr>
              <a:t>v</a:t>
            </a:r>
            <a:r>
              <a:rPr sz="2700" spc="20" dirty="0">
                <a:latin typeface="Verdana"/>
                <a:cs typeface="Verdana"/>
              </a:rPr>
              <a:t>e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80" dirty="0">
                <a:latin typeface="Verdana"/>
                <a:cs typeface="Verdana"/>
              </a:rPr>
              <a:t>B</a:t>
            </a:r>
            <a:r>
              <a:rPr sz="2700" spc="40" dirty="0">
                <a:latin typeface="Verdana"/>
                <a:cs typeface="Verdana"/>
              </a:rPr>
              <a:t>a</a:t>
            </a:r>
            <a:r>
              <a:rPr sz="2700" spc="-180" dirty="0">
                <a:latin typeface="Verdana"/>
                <a:cs typeface="Verdana"/>
              </a:rPr>
              <a:t>y</a:t>
            </a:r>
            <a:r>
              <a:rPr sz="2700" spc="-160" dirty="0">
                <a:latin typeface="Verdana"/>
                <a:cs typeface="Verdana"/>
              </a:rPr>
              <a:t>es,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60" dirty="0">
                <a:latin typeface="Verdana"/>
                <a:cs typeface="Verdana"/>
              </a:rPr>
              <a:t>L</a:t>
            </a:r>
            <a:r>
              <a:rPr sz="2700" spc="30" dirty="0">
                <a:latin typeface="Verdana"/>
                <a:cs typeface="Verdana"/>
              </a:rPr>
              <a:t>ogistic  </a:t>
            </a:r>
            <a:r>
              <a:rPr sz="2700" spc="-25" dirty="0">
                <a:latin typeface="Verdana"/>
                <a:cs typeface="Verdana"/>
              </a:rPr>
              <a:t>Regression,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75" dirty="0">
                <a:latin typeface="Verdana"/>
                <a:cs typeface="Verdana"/>
              </a:rPr>
              <a:t>and</a:t>
            </a:r>
            <a:r>
              <a:rPr sz="2700" spc="-240" dirty="0">
                <a:latin typeface="Verdana"/>
                <a:cs typeface="Verdana"/>
              </a:rPr>
              <a:t> </a:t>
            </a:r>
            <a:r>
              <a:rPr sz="2700" spc="35" dirty="0">
                <a:latin typeface="Verdana"/>
                <a:cs typeface="Verdana"/>
              </a:rPr>
              <a:t>SVM</a:t>
            </a:r>
            <a:r>
              <a:rPr sz="2700" spc="-240" dirty="0">
                <a:latin typeface="Verdana"/>
                <a:cs typeface="Verdana"/>
              </a:rPr>
              <a:t> </a:t>
            </a:r>
            <a:r>
              <a:rPr sz="2700" spc="50" dirty="0">
                <a:latin typeface="Verdana"/>
                <a:cs typeface="Verdana"/>
              </a:rPr>
              <a:t>showed</a:t>
            </a:r>
            <a:r>
              <a:rPr sz="2700" spc="-240" dirty="0">
                <a:latin typeface="Verdana"/>
                <a:cs typeface="Verdana"/>
              </a:rPr>
              <a:t> </a:t>
            </a:r>
            <a:r>
              <a:rPr sz="2700" spc="45" dirty="0">
                <a:latin typeface="Verdana"/>
                <a:cs typeface="Verdana"/>
              </a:rPr>
              <a:t>limited</a:t>
            </a:r>
            <a:r>
              <a:rPr sz="2700" spc="-240" dirty="0">
                <a:latin typeface="Verdana"/>
                <a:cs typeface="Verdana"/>
              </a:rPr>
              <a:t> </a:t>
            </a:r>
            <a:r>
              <a:rPr sz="2700" spc="-50" dirty="0">
                <a:latin typeface="Verdana"/>
                <a:cs typeface="Verdana"/>
              </a:rPr>
              <a:t>success, </a:t>
            </a:r>
            <a:r>
              <a:rPr sz="2700" spc="-935" dirty="0">
                <a:latin typeface="Verdana"/>
                <a:cs typeface="Verdana"/>
              </a:rPr>
              <a:t> </a:t>
            </a:r>
            <a:r>
              <a:rPr sz="2700" spc="70" dirty="0">
                <a:latin typeface="Verdana"/>
                <a:cs typeface="Verdana"/>
              </a:rPr>
              <a:t>with </a:t>
            </a:r>
            <a:r>
              <a:rPr sz="2700" spc="20" dirty="0">
                <a:latin typeface="Verdana"/>
                <a:cs typeface="Verdana"/>
              </a:rPr>
              <a:t>precision </a:t>
            </a:r>
            <a:r>
              <a:rPr sz="2700" spc="75" dirty="0">
                <a:latin typeface="Verdana"/>
                <a:cs typeface="Verdana"/>
              </a:rPr>
              <a:t>and </a:t>
            </a:r>
            <a:r>
              <a:rPr sz="2700" spc="-10" dirty="0">
                <a:latin typeface="Verdana"/>
                <a:cs typeface="Verdana"/>
              </a:rPr>
              <a:t>recall </a:t>
            </a:r>
            <a:r>
              <a:rPr sz="2700" spc="-25" dirty="0">
                <a:latin typeface="Verdana"/>
                <a:cs typeface="Verdana"/>
              </a:rPr>
              <a:t>scores </a:t>
            </a:r>
            <a:r>
              <a:rPr sz="2700" spc="10" dirty="0">
                <a:latin typeface="Verdana"/>
                <a:cs typeface="Verdana"/>
              </a:rPr>
              <a:t>of </a:t>
            </a:r>
            <a:r>
              <a:rPr sz="2700" spc="-185" dirty="0">
                <a:latin typeface="Verdana"/>
                <a:cs typeface="Verdana"/>
              </a:rPr>
              <a:t>0. </a:t>
            </a:r>
            <a:r>
              <a:rPr sz="2700" spc="-30" dirty="0">
                <a:latin typeface="Verdana"/>
                <a:cs typeface="Verdana"/>
              </a:rPr>
              <a:t>This </a:t>
            </a:r>
            <a:r>
              <a:rPr sz="2700" spc="-25" dirty="0">
                <a:latin typeface="Verdana"/>
                <a:cs typeface="Verdana"/>
              </a:rPr>
              <a:t> </a:t>
            </a:r>
            <a:r>
              <a:rPr sz="2700" spc="25" dirty="0">
                <a:latin typeface="Verdana"/>
                <a:cs typeface="Verdana"/>
              </a:rPr>
              <a:t>suggests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40" dirty="0">
                <a:latin typeface="Verdana"/>
                <a:cs typeface="Verdana"/>
              </a:rPr>
              <a:t>an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25" dirty="0">
                <a:latin typeface="Verdana"/>
                <a:cs typeface="Verdana"/>
              </a:rPr>
              <a:t>inabili</a:t>
            </a:r>
            <a:r>
              <a:rPr sz="2700" spc="-10" dirty="0">
                <a:latin typeface="Verdana"/>
                <a:cs typeface="Verdana"/>
              </a:rPr>
              <a:t>t</a:t>
            </a:r>
            <a:r>
              <a:rPr sz="2700" spc="-135" dirty="0">
                <a:latin typeface="Verdana"/>
                <a:cs typeface="Verdana"/>
              </a:rPr>
              <a:t>y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-25" dirty="0">
                <a:latin typeface="Verdana"/>
                <a:cs typeface="Verdana"/>
              </a:rPr>
              <a:t>t</a:t>
            </a:r>
            <a:r>
              <a:rPr sz="2700" spc="50" dirty="0">
                <a:latin typeface="Verdana"/>
                <a:cs typeface="Verdana"/>
              </a:rPr>
              <a:t>o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85" dirty="0">
                <a:latin typeface="Verdana"/>
                <a:cs typeface="Verdana"/>
              </a:rPr>
              <a:t>c</a:t>
            </a:r>
            <a:r>
              <a:rPr sz="2700" spc="-10" dirty="0">
                <a:latin typeface="Verdana"/>
                <a:cs typeface="Verdana"/>
              </a:rPr>
              <a:t>o</a:t>
            </a:r>
            <a:r>
              <a:rPr sz="2700" spc="-35" dirty="0">
                <a:latin typeface="Verdana"/>
                <a:cs typeface="Verdana"/>
              </a:rPr>
              <a:t>r</a:t>
            </a:r>
            <a:r>
              <a:rPr sz="2700" spc="-110" dirty="0">
                <a:latin typeface="Verdana"/>
                <a:cs typeface="Verdana"/>
              </a:rPr>
              <a:t>r</a:t>
            </a:r>
            <a:r>
              <a:rPr sz="2700" spc="70" dirty="0">
                <a:latin typeface="Verdana"/>
                <a:cs typeface="Verdana"/>
              </a:rPr>
              <a:t>e</a:t>
            </a:r>
            <a:r>
              <a:rPr sz="2700" spc="75" dirty="0">
                <a:latin typeface="Verdana"/>
                <a:cs typeface="Verdana"/>
              </a:rPr>
              <a:t>c</a:t>
            </a:r>
            <a:r>
              <a:rPr sz="2700" spc="-40" dirty="0">
                <a:latin typeface="Verdana"/>
                <a:cs typeface="Verdana"/>
              </a:rPr>
              <a:t>tly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45" dirty="0">
                <a:latin typeface="Verdana"/>
                <a:cs typeface="Verdana"/>
              </a:rPr>
              <a:t>p</a:t>
            </a:r>
            <a:r>
              <a:rPr sz="2700" spc="-10" dirty="0">
                <a:latin typeface="Verdana"/>
                <a:cs typeface="Verdana"/>
              </a:rPr>
              <a:t>r</a:t>
            </a:r>
            <a:r>
              <a:rPr sz="2700" spc="65" dirty="0">
                <a:latin typeface="Verdana"/>
                <a:cs typeface="Verdana"/>
              </a:rPr>
              <a:t>edi</a:t>
            </a:r>
            <a:r>
              <a:rPr sz="2700" spc="80" dirty="0">
                <a:latin typeface="Verdana"/>
                <a:cs typeface="Verdana"/>
              </a:rPr>
              <a:t>c</a:t>
            </a:r>
            <a:r>
              <a:rPr sz="2700" spc="30" dirty="0">
                <a:latin typeface="Verdana"/>
                <a:cs typeface="Verdana"/>
              </a:rPr>
              <a:t>t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40" dirty="0">
                <a:latin typeface="Verdana"/>
                <a:cs typeface="Verdana"/>
              </a:rPr>
              <a:t>a</a:t>
            </a:r>
            <a:r>
              <a:rPr sz="2700" spc="15" dirty="0">
                <a:latin typeface="Verdana"/>
                <a:cs typeface="Verdana"/>
              </a:rPr>
              <a:t>n</a:t>
            </a:r>
            <a:r>
              <a:rPr sz="2700" spc="-100" dirty="0">
                <a:latin typeface="Verdana"/>
                <a:cs typeface="Verdana"/>
              </a:rPr>
              <a:t>y  </a:t>
            </a:r>
            <a:r>
              <a:rPr sz="2700" spc="-10" dirty="0">
                <a:latin typeface="Verdana"/>
                <a:cs typeface="Verdana"/>
              </a:rPr>
              <a:t>positive </a:t>
            </a:r>
            <a:r>
              <a:rPr sz="2700" dirty="0">
                <a:latin typeface="Verdana"/>
                <a:cs typeface="Verdana"/>
              </a:rPr>
              <a:t>outcomes, </a:t>
            </a:r>
            <a:r>
              <a:rPr sz="2700" spc="40" dirty="0">
                <a:latin typeface="Verdana"/>
                <a:cs typeface="Verdana"/>
              </a:rPr>
              <a:t>rendering </a:t>
            </a:r>
            <a:r>
              <a:rPr sz="2700" spc="20" dirty="0">
                <a:latin typeface="Verdana"/>
                <a:cs typeface="Verdana"/>
              </a:rPr>
              <a:t>these </a:t>
            </a:r>
            <a:r>
              <a:rPr sz="2700" spc="60" dirty="0">
                <a:latin typeface="Verdana"/>
                <a:cs typeface="Verdana"/>
              </a:rPr>
              <a:t>models </a:t>
            </a:r>
            <a:r>
              <a:rPr sz="2700" spc="65" dirty="0">
                <a:latin typeface="Verdana"/>
                <a:cs typeface="Verdana"/>
              </a:rPr>
              <a:t> </a:t>
            </a:r>
            <a:r>
              <a:rPr sz="2700" spc="35" dirty="0">
                <a:latin typeface="Verdana"/>
                <a:cs typeface="Verdana"/>
              </a:rPr>
              <a:t>unsuitable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-60" dirty="0">
                <a:latin typeface="Verdana"/>
                <a:cs typeface="Verdana"/>
              </a:rPr>
              <a:t>f</a:t>
            </a:r>
            <a:r>
              <a:rPr sz="2700" spc="-10" dirty="0">
                <a:latin typeface="Verdana"/>
                <a:cs typeface="Verdana"/>
              </a:rPr>
              <a:t>or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55" dirty="0">
                <a:latin typeface="Verdana"/>
                <a:cs typeface="Verdana"/>
              </a:rPr>
              <a:t>the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-20" dirty="0">
                <a:latin typeface="Verdana"/>
                <a:cs typeface="Verdana"/>
              </a:rPr>
              <a:t>task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dirty="0">
                <a:latin typeface="Verdana"/>
                <a:cs typeface="Verdana"/>
              </a:rPr>
              <a:t>at</a:t>
            </a:r>
            <a:r>
              <a:rPr sz="2700" spc="-245" dirty="0">
                <a:latin typeface="Verdana"/>
                <a:cs typeface="Verdana"/>
              </a:rPr>
              <a:t> </a:t>
            </a:r>
            <a:r>
              <a:rPr sz="2700" spc="-15" dirty="0">
                <a:latin typeface="Verdana"/>
                <a:cs typeface="Verdana"/>
              </a:rPr>
              <a:t>hand.</a:t>
            </a:r>
            <a:endParaRPr sz="2700" dirty="0">
              <a:latin typeface="Verdana"/>
              <a:cs typeface="Verdan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76234" y="3477222"/>
            <a:ext cx="8693150" cy="4420870"/>
            <a:chOff x="476234" y="3477222"/>
            <a:chExt cx="8693150" cy="442087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6234" y="3477226"/>
              <a:ext cx="8692650" cy="442068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1307" y="3477222"/>
              <a:ext cx="8625776" cy="43871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686" y="475793"/>
            <a:ext cx="7010398" cy="677227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951543" y="7745552"/>
            <a:ext cx="3259454" cy="640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000" b="1" spc="25" dirty="0">
                <a:latin typeface="Cambria"/>
                <a:cs typeface="Cambria"/>
              </a:rPr>
              <a:t>Decision</a:t>
            </a:r>
            <a:r>
              <a:rPr sz="4000" b="1" spc="-80" dirty="0">
                <a:latin typeface="Cambria"/>
                <a:cs typeface="Cambria"/>
              </a:rPr>
              <a:t> </a:t>
            </a:r>
            <a:r>
              <a:rPr sz="4000" b="1" spc="-45" dirty="0">
                <a:latin typeface="Cambria"/>
                <a:cs typeface="Cambria"/>
              </a:rPr>
              <a:t>Tree</a:t>
            </a:r>
            <a:endParaRPr sz="40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42360" y="2852167"/>
            <a:ext cx="7210424" cy="680084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239334" y="1399819"/>
            <a:ext cx="3590290" cy="640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000" b="1" spc="5" dirty="0">
                <a:latin typeface="Cambria"/>
                <a:cs typeface="Cambria"/>
              </a:rPr>
              <a:t>Random</a:t>
            </a:r>
            <a:r>
              <a:rPr sz="4000" b="1" spc="25" dirty="0">
                <a:latin typeface="Cambria"/>
                <a:cs typeface="Cambria"/>
              </a:rPr>
              <a:t> </a:t>
            </a:r>
            <a:r>
              <a:rPr sz="4000" b="1" spc="-30" dirty="0">
                <a:latin typeface="Cambria"/>
                <a:cs typeface="Cambria"/>
              </a:rPr>
              <a:t>Forest</a:t>
            </a:r>
            <a:endParaRPr sz="4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63658" y="8008061"/>
            <a:ext cx="2428875" cy="640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000" b="1" spc="220" dirty="0">
                <a:latin typeface="Cambria"/>
                <a:cs typeface="Cambria"/>
              </a:rPr>
              <a:t>L</a:t>
            </a:r>
            <a:r>
              <a:rPr sz="4000" b="1" spc="-25" dirty="0">
                <a:latin typeface="Cambria"/>
                <a:cs typeface="Cambria"/>
              </a:rPr>
              <a:t>i</a:t>
            </a:r>
            <a:r>
              <a:rPr sz="4000" b="1" spc="110" dirty="0">
                <a:latin typeface="Cambria"/>
                <a:cs typeface="Cambria"/>
              </a:rPr>
              <a:t>g</a:t>
            </a:r>
            <a:r>
              <a:rPr sz="4000" b="1" spc="35" dirty="0">
                <a:latin typeface="Cambria"/>
                <a:cs typeface="Cambria"/>
              </a:rPr>
              <a:t>h</a:t>
            </a:r>
            <a:r>
              <a:rPr sz="4000" b="1" spc="-50" dirty="0">
                <a:latin typeface="Cambria"/>
                <a:cs typeface="Cambria"/>
              </a:rPr>
              <a:t>t</a:t>
            </a:r>
            <a:r>
              <a:rPr sz="4000" b="1" spc="325" dirty="0">
                <a:latin typeface="Cambria"/>
                <a:cs typeface="Cambria"/>
              </a:rPr>
              <a:t>G</a:t>
            </a:r>
            <a:r>
              <a:rPr sz="4000" b="1" spc="15" dirty="0">
                <a:latin typeface="Cambria"/>
                <a:cs typeface="Cambria"/>
              </a:rPr>
              <a:t>B</a:t>
            </a:r>
            <a:r>
              <a:rPr sz="4000" b="1" spc="280" dirty="0">
                <a:latin typeface="Cambria"/>
                <a:cs typeface="Cambria"/>
              </a:rPr>
              <a:t>M</a:t>
            </a:r>
            <a:endParaRPr sz="400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8371205">
              <a:lnSpc>
                <a:spcPct val="100000"/>
              </a:lnSpc>
              <a:spcBef>
                <a:spcPts val="130"/>
              </a:spcBef>
            </a:pPr>
            <a:r>
              <a:rPr spc="35" dirty="0"/>
              <a:t>K-Nearest</a:t>
            </a:r>
            <a:r>
              <a:rPr spc="-5" dirty="0"/>
              <a:t> </a:t>
            </a:r>
            <a:r>
              <a:rPr spc="5" dirty="0"/>
              <a:t>Neighbours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5343" y="701573"/>
            <a:ext cx="7048498" cy="664843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23704" y="2806385"/>
            <a:ext cx="6867524" cy="661704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0" y="10287000"/>
                </a:moveTo>
                <a:lnTo>
                  <a:pt x="9144000" y="10287000"/>
                </a:lnTo>
                <a:lnTo>
                  <a:pt x="9144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F1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9144000" y="0"/>
            <a:ext cx="9144000" cy="10287000"/>
            <a:chOff x="9144000" y="0"/>
            <a:chExt cx="9144000" cy="10287000"/>
          </a:xfrm>
        </p:grpSpPr>
        <p:sp>
          <p:nvSpPr>
            <p:cNvPr id="4" name="object 4"/>
            <p:cNvSpPr/>
            <p:nvPr/>
          </p:nvSpPr>
          <p:spPr>
            <a:xfrm>
              <a:off x="914400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4000" y="0"/>
                  </a:moveTo>
                  <a:lnTo>
                    <a:pt x="0" y="0"/>
                  </a:lnTo>
                  <a:lnTo>
                    <a:pt x="0" y="10287000"/>
                  </a:lnTo>
                  <a:lnTo>
                    <a:pt x="9144000" y="102870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53192" y="1142997"/>
              <a:ext cx="6496049" cy="79629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24180" y="1167307"/>
            <a:ext cx="7573009" cy="7454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700" spc="50" dirty="0">
                <a:solidFill>
                  <a:srgbClr val="000000"/>
                </a:solidFill>
              </a:rPr>
              <a:t>Challenges</a:t>
            </a:r>
            <a:r>
              <a:rPr sz="4700" spc="35" dirty="0">
                <a:solidFill>
                  <a:srgbClr val="000000"/>
                </a:solidFill>
              </a:rPr>
              <a:t> </a:t>
            </a:r>
            <a:r>
              <a:rPr sz="4700" spc="5" dirty="0">
                <a:solidFill>
                  <a:srgbClr val="000000"/>
                </a:solidFill>
              </a:rPr>
              <a:t>and</a:t>
            </a:r>
            <a:r>
              <a:rPr sz="4700" spc="40" dirty="0">
                <a:solidFill>
                  <a:srgbClr val="000000"/>
                </a:solidFill>
              </a:rPr>
              <a:t> </a:t>
            </a:r>
            <a:r>
              <a:rPr sz="4700" spc="30" dirty="0">
                <a:solidFill>
                  <a:srgbClr val="000000"/>
                </a:solidFill>
              </a:rPr>
              <a:t>Limitations</a:t>
            </a:r>
            <a:endParaRPr sz="4700"/>
          </a:p>
        </p:txBody>
      </p:sp>
      <p:sp>
        <p:nvSpPr>
          <p:cNvPr id="7" name="object 7"/>
          <p:cNvSpPr txBox="1"/>
          <p:nvPr/>
        </p:nvSpPr>
        <p:spPr>
          <a:xfrm>
            <a:off x="998310" y="2442799"/>
            <a:ext cx="6877050" cy="610235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354965">
              <a:lnSpc>
                <a:spcPct val="116599"/>
              </a:lnSpc>
              <a:spcBef>
                <a:spcPts val="85"/>
              </a:spcBef>
            </a:pPr>
            <a:r>
              <a:rPr sz="2850" spc="5" dirty="0">
                <a:latin typeface="Verdana"/>
                <a:cs typeface="Verdana"/>
              </a:rPr>
              <a:t>Asteroid classiﬁcation </a:t>
            </a:r>
            <a:r>
              <a:rPr sz="2850" spc="50" dirty="0">
                <a:latin typeface="Verdana"/>
                <a:cs typeface="Verdana"/>
              </a:rPr>
              <a:t>encountered </a:t>
            </a:r>
            <a:r>
              <a:rPr sz="2850" spc="-990" dirty="0">
                <a:latin typeface="Verdana"/>
                <a:cs typeface="Verdana"/>
              </a:rPr>
              <a:t> </a:t>
            </a:r>
            <a:r>
              <a:rPr sz="2850" spc="120" dirty="0">
                <a:latin typeface="Verdana"/>
                <a:cs typeface="Verdana"/>
              </a:rPr>
              <a:t>ma</a:t>
            </a:r>
            <a:r>
              <a:rPr sz="2850" spc="65" dirty="0">
                <a:latin typeface="Verdana"/>
                <a:cs typeface="Verdana"/>
              </a:rPr>
              <a:t>n</a:t>
            </a:r>
            <a:r>
              <a:rPr sz="2850" spc="-145" dirty="0">
                <a:latin typeface="Verdana"/>
                <a:cs typeface="Verdana"/>
              </a:rPr>
              <a:t>y</a:t>
            </a:r>
            <a:r>
              <a:rPr sz="2850" spc="-260" dirty="0">
                <a:latin typeface="Verdana"/>
                <a:cs typeface="Verdana"/>
              </a:rPr>
              <a:t> </a:t>
            </a:r>
            <a:r>
              <a:rPr sz="2850" spc="90" dirty="0">
                <a:latin typeface="Verdana"/>
                <a:cs typeface="Verdana"/>
              </a:rPr>
              <a:t>c</a:t>
            </a:r>
            <a:r>
              <a:rPr sz="2850" spc="35" dirty="0">
                <a:latin typeface="Verdana"/>
                <a:cs typeface="Verdana"/>
              </a:rPr>
              <a:t>hallenges</a:t>
            </a:r>
            <a:r>
              <a:rPr sz="2850" spc="-260" dirty="0">
                <a:latin typeface="Verdana"/>
                <a:cs typeface="Verdana"/>
              </a:rPr>
              <a:t> </a:t>
            </a:r>
            <a:r>
              <a:rPr sz="2850" spc="45" dirty="0">
                <a:latin typeface="Verdana"/>
                <a:cs typeface="Verdana"/>
              </a:rPr>
              <a:t>su</a:t>
            </a:r>
            <a:r>
              <a:rPr sz="2850" spc="15" dirty="0">
                <a:latin typeface="Verdana"/>
                <a:cs typeface="Verdana"/>
              </a:rPr>
              <a:t>c</a:t>
            </a:r>
            <a:r>
              <a:rPr sz="2850" spc="120" dirty="0">
                <a:latin typeface="Verdana"/>
                <a:cs typeface="Verdana"/>
              </a:rPr>
              <a:t>h</a:t>
            </a:r>
            <a:r>
              <a:rPr sz="2850" spc="-260" dirty="0">
                <a:latin typeface="Verdana"/>
                <a:cs typeface="Verdana"/>
              </a:rPr>
              <a:t> </a:t>
            </a:r>
            <a:r>
              <a:rPr sz="2850" spc="-65" dirty="0">
                <a:latin typeface="Verdana"/>
                <a:cs typeface="Verdana"/>
              </a:rPr>
              <a:t>as</a:t>
            </a:r>
            <a:r>
              <a:rPr sz="2850" spc="-260" dirty="0">
                <a:latin typeface="Verdana"/>
                <a:cs typeface="Verdana"/>
              </a:rPr>
              <a:t> </a:t>
            </a:r>
            <a:r>
              <a:rPr sz="2850" dirty="0">
                <a:latin typeface="Verdana"/>
                <a:cs typeface="Verdana"/>
              </a:rPr>
              <a:t>sou</a:t>
            </a:r>
            <a:r>
              <a:rPr sz="2850" spc="-40" dirty="0">
                <a:latin typeface="Verdana"/>
                <a:cs typeface="Verdana"/>
              </a:rPr>
              <a:t>r</a:t>
            </a:r>
            <a:r>
              <a:rPr sz="2850" spc="90" dirty="0">
                <a:latin typeface="Verdana"/>
                <a:cs typeface="Verdana"/>
              </a:rPr>
              <a:t>c</a:t>
            </a:r>
            <a:r>
              <a:rPr sz="2850" spc="80" dirty="0">
                <a:latin typeface="Verdana"/>
                <a:cs typeface="Verdana"/>
              </a:rPr>
              <a:t>ing  </a:t>
            </a:r>
            <a:r>
              <a:rPr sz="2850" spc="40" dirty="0">
                <a:latin typeface="Verdana"/>
                <a:cs typeface="Verdana"/>
              </a:rPr>
              <a:t>labeled</a:t>
            </a:r>
            <a:r>
              <a:rPr sz="2850" spc="-260" dirty="0">
                <a:latin typeface="Verdana"/>
                <a:cs typeface="Verdana"/>
              </a:rPr>
              <a:t> </a:t>
            </a:r>
            <a:r>
              <a:rPr sz="2850" spc="-65" dirty="0">
                <a:latin typeface="Verdana"/>
                <a:cs typeface="Verdana"/>
              </a:rPr>
              <a:t>data,</a:t>
            </a:r>
            <a:r>
              <a:rPr sz="2850" spc="-260" dirty="0">
                <a:latin typeface="Verdana"/>
                <a:cs typeface="Verdana"/>
              </a:rPr>
              <a:t> </a:t>
            </a:r>
            <a:r>
              <a:rPr sz="2850" spc="80" dirty="0">
                <a:latin typeface="Verdana"/>
                <a:cs typeface="Verdana"/>
              </a:rPr>
              <a:t>handling</a:t>
            </a:r>
            <a:r>
              <a:rPr sz="2850" spc="-260" dirty="0">
                <a:latin typeface="Verdana"/>
                <a:cs typeface="Verdana"/>
              </a:rPr>
              <a:t> </a:t>
            </a:r>
            <a:r>
              <a:rPr sz="2850" spc="15" dirty="0">
                <a:latin typeface="Verdana"/>
                <a:cs typeface="Verdana"/>
              </a:rPr>
              <a:t>noise</a:t>
            </a:r>
            <a:r>
              <a:rPr sz="2850" spc="-260" dirty="0">
                <a:latin typeface="Verdana"/>
                <a:cs typeface="Verdana"/>
              </a:rPr>
              <a:t> </a:t>
            </a:r>
            <a:r>
              <a:rPr sz="2850" spc="45" dirty="0">
                <a:latin typeface="Verdana"/>
                <a:cs typeface="Verdana"/>
              </a:rPr>
              <a:t>in  </a:t>
            </a:r>
            <a:r>
              <a:rPr sz="2850" dirty="0">
                <a:latin typeface="Verdana"/>
                <a:cs typeface="Verdana"/>
              </a:rPr>
              <a:t>observational</a:t>
            </a:r>
            <a:r>
              <a:rPr sz="2850" spc="-260" dirty="0">
                <a:latin typeface="Verdana"/>
                <a:cs typeface="Verdana"/>
              </a:rPr>
              <a:t> </a:t>
            </a:r>
            <a:r>
              <a:rPr sz="2850" spc="-65" dirty="0">
                <a:latin typeface="Verdana"/>
                <a:cs typeface="Verdana"/>
              </a:rPr>
              <a:t>data,</a:t>
            </a:r>
            <a:r>
              <a:rPr sz="2850" spc="-254" dirty="0">
                <a:latin typeface="Verdana"/>
                <a:cs typeface="Verdana"/>
              </a:rPr>
              <a:t> </a:t>
            </a:r>
            <a:r>
              <a:rPr sz="2850" spc="25" dirty="0">
                <a:latin typeface="Verdana"/>
                <a:cs typeface="Verdana"/>
              </a:rPr>
              <a:t>addressing</a:t>
            </a:r>
            <a:r>
              <a:rPr sz="2850" spc="-254" dirty="0">
                <a:latin typeface="Verdana"/>
                <a:cs typeface="Verdana"/>
              </a:rPr>
              <a:t> </a:t>
            </a:r>
            <a:r>
              <a:rPr sz="2850" spc="-30" dirty="0">
                <a:latin typeface="Verdana"/>
                <a:cs typeface="Verdana"/>
              </a:rPr>
              <a:t>class </a:t>
            </a:r>
            <a:r>
              <a:rPr sz="2850" spc="-985" dirty="0">
                <a:latin typeface="Verdana"/>
                <a:cs typeface="Verdana"/>
              </a:rPr>
              <a:t> </a:t>
            </a:r>
            <a:r>
              <a:rPr sz="2850" spc="130" dirty="0">
                <a:latin typeface="Verdana"/>
                <a:cs typeface="Verdana"/>
              </a:rPr>
              <a:t>im</a:t>
            </a:r>
            <a:r>
              <a:rPr sz="2850" spc="120" dirty="0">
                <a:latin typeface="Verdana"/>
                <a:cs typeface="Verdana"/>
              </a:rPr>
              <a:t>b</a:t>
            </a:r>
            <a:r>
              <a:rPr sz="2850" spc="30" dirty="0">
                <a:latin typeface="Verdana"/>
                <a:cs typeface="Verdana"/>
              </a:rPr>
              <a:t>alan</a:t>
            </a:r>
            <a:r>
              <a:rPr sz="2850" dirty="0">
                <a:latin typeface="Verdana"/>
                <a:cs typeface="Verdana"/>
              </a:rPr>
              <a:t>c</a:t>
            </a:r>
            <a:r>
              <a:rPr sz="2850" spc="-204" dirty="0">
                <a:latin typeface="Verdana"/>
                <a:cs typeface="Verdana"/>
              </a:rPr>
              <a:t>e,</a:t>
            </a:r>
            <a:r>
              <a:rPr sz="2850" spc="-260" dirty="0">
                <a:latin typeface="Verdana"/>
                <a:cs typeface="Verdana"/>
              </a:rPr>
              <a:t> </a:t>
            </a:r>
            <a:r>
              <a:rPr sz="2850" spc="15" dirty="0">
                <a:latin typeface="Verdana"/>
                <a:cs typeface="Verdana"/>
              </a:rPr>
              <a:t>ensu</a:t>
            </a:r>
            <a:r>
              <a:rPr sz="2850" spc="-15" dirty="0">
                <a:latin typeface="Verdana"/>
                <a:cs typeface="Verdana"/>
              </a:rPr>
              <a:t>r</a:t>
            </a:r>
            <a:r>
              <a:rPr sz="2850" spc="90" dirty="0">
                <a:latin typeface="Verdana"/>
                <a:cs typeface="Verdana"/>
              </a:rPr>
              <a:t>ing</a:t>
            </a:r>
            <a:r>
              <a:rPr sz="2850" spc="-260" dirty="0">
                <a:latin typeface="Verdana"/>
                <a:cs typeface="Verdana"/>
              </a:rPr>
              <a:t> </a:t>
            </a:r>
            <a:r>
              <a:rPr sz="2850" spc="80" dirty="0">
                <a:latin typeface="Verdana"/>
                <a:cs typeface="Verdana"/>
              </a:rPr>
              <a:t>model  </a:t>
            </a:r>
            <a:r>
              <a:rPr sz="2850" spc="-20" dirty="0">
                <a:latin typeface="Verdana"/>
                <a:cs typeface="Verdana"/>
              </a:rPr>
              <a:t>generalization, </a:t>
            </a:r>
            <a:r>
              <a:rPr sz="2850" spc="80" dirty="0">
                <a:latin typeface="Verdana"/>
                <a:cs typeface="Verdana"/>
              </a:rPr>
              <a:t>and </a:t>
            </a:r>
            <a:r>
              <a:rPr sz="2850" spc="30" dirty="0">
                <a:latin typeface="Verdana"/>
                <a:cs typeface="Verdana"/>
              </a:rPr>
              <a:t>interpreting </a:t>
            </a:r>
            <a:r>
              <a:rPr sz="2850" spc="35" dirty="0">
                <a:latin typeface="Verdana"/>
                <a:cs typeface="Verdana"/>
              </a:rPr>
              <a:t> </a:t>
            </a:r>
            <a:r>
              <a:rPr sz="2850" spc="85" dirty="0">
                <a:latin typeface="Verdana"/>
                <a:cs typeface="Verdana"/>
              </a:rPr>
              <a:t>c</a:t>
            </a:r>
            <a:r>
              <a:rPr sz="2850" spc="95" dirty="0">
                <a:latin typeface="Verdana"/>
                <a:cs typeface="Verdana"/>
              </a:rPr>
              <a:t>ompl</a:t>
            </a:r>
            <a:r>
              <a:rPr sz="2850" spc="45" dirty="0">
                <a:latin typeface="Verdana"/>
                <a:cs typeface="Verdana"/>
              </a:rPr>
              <a:t>e</a:t>
            </a:r>
            <a:r>
              <a:rPr sz="2850" spc="-165" dirty="0">
                <a:latin typeface="Verdana"/>
                <a:cs typeface="Verdana"/>
              </a:rPr>
              <a:t>x</a:t>
            </a:r>
            <a:r>
              <a:rPr sz="2850" spc="-260" dirty="0">
                <a:latin typeface="Verdana"/>
                <a:cs typeface="Verdana"/>
              </a:rPr>
              <a:t> </a:t>
            </a:r>
            <a:r>
              <a:rPr sz="2850" spc="90" dirty="0">
                <a:latin typeface="Verdana"/>
                <a:cs typeface="Verdana"/>
              </a:rPr>
              <a:t>model</a:t>
            </a:r>
            <a:r>
              <a:rPr sz="2850" spc="-260" dirty="0">
                <a:latin typeface="Verdana"/>
                <a:cs typeface="Verdana"/>
              </a:rPr>
              <a:t> </a:t>
            </a:r>
            <a:r>
              <a:rPr sz="2850" spc="-5" dirty="0">
                <a:latin typeface="Verdana"/>
                <a:cs typeface="Verdana"/>
              </a:rPr>
              <a:t>outputs.</a:t>
            </a:r>
            <a:endParaRPr sz="28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300">
              <a:latin typeface="Verdana"/>
              <a:cs typeface="Verdana"/>
            </a:endParaRPr>
          </a:p>
          <a:p>
            <a:pPr marL="12700" marR="5080">
              <a:lnSpc>
                <a:spcPct val="116199"/>
              </a:lnSpc>
            </a:pPr>
            <a:r>
              <a:rPr sz="2850" spc="-15" dirty="0">
                <a:latin typeface="Verdana"/>
                <a:cs typeface="Verdana"/>
              </a:rPr>
              <a:t>Additionally, </a:t>
            </a:r>
            <a:r>
              <a:rPr sz="2850" spc="10" dirty="0">
                <a:latin typeface="Verdana"/>
                <a:cs typeface="Verdana"/>
              </a:rPr>
              <a:t>considerations of </a:t>
            </a:r>
            <a:r>
              <a:rPr sz="2850" spc="30" dirty="0">
                <a:latin typeface="Verdana"/>
                <a:cs typeface="Verdana"/>
              </a:rPr>
              <a:t>data </a:t>
            </a:r>
            <a:r>
              <a:rPr sz="2850" spc="35" dirty="0">
                <a:latin typeface="Verdana"/>
                <a:cs typeface="Verdana"/>
              </a:rPr>
              <a:t> </a:t>
            </a:r>
            <a:r>
              <a:rPr sz="2850" spc="40" dirty="0">
                <a:latin typeface="Verdana"/>
                <a:cs typeface="Verdana"/>
              </a:rPr>
              <a:t>quali</a:t>
            </a:r>
            <a:r>
              <a:rPr sz="2850" dirty="0">
                <a:latin typeface="Verdana"/>
                <a:cs typeface="Verdana"/>
              </a:rPr>
              <a:t>t</a:t>
            </a:r>
            <a:r>
              <a:rPr sz="2850" spc="-245" dirty="0">
                <a:latin typeface="Verdana"/>
                <a:cs typeface="Verdana"/>
              </a:rPr>
              <a:t>y</a:t>
            </a:r>
            <a:r>
              <a:rPr sz="2850" spc="-434" dirty="0">
                <a:latin typeface="Verdana"/>
                <a:cs typeface="Verdana"/>
              </a:rPr>
              <a:t>,</a:t>
            </a:r>
            <a:r>
              <a:rPr sz="2850" spc="-260" dirty="0">
                <a:latin typeface="Verdana"/>
                <a:cs typeface="Verdana"/>
              </a:rPr>
              <a:t> </a:t>
            </a:r>
            <a:r>
              <a:rPr sz="2850" spc="90" dirty="0">
                <a:latin typeface="Verdana"/>
                <a:cs typeface="Verdana"/>
              </a:rPr>
              <a:t>model</a:t>
            </a:r>
            <a:r>
              <a:rPr sz="2850" spc="-260" dirty="0">
                <a:latin typeface="Verdana"/>
                <a:cs typeface="Verdana"/>
              </a:rPr>
              <a:t> </a:t>
            </a:r>
            <a:r>
              <a:rPr sz="2850" spc="-114" dirty="0">
                <a:latin typeface="Verdana"/>
                <a:cs typeface="Verdana"/>
              </a:rPr>
              <a:t>r</a:t>
            </a:r>
            <a:r>
              <a:rPr sz="2850" spc="-25" dirty="0">
                <a:latin typeface="Verdana"/>
                <a:cs typeface="Verdana"/>
              </a:rPr>
              <a:t>obustness,</a:t>
            </a:r>
            <a:r>
              <a:rPr sz="2850" spc="-260" dirty="0">
                <a:latin typeface="Verdana"/>
                <a:cs typeface="Verdana"/>
              </a:rPr>
              <a:t> </a:t>
            </a:r>
            <a:r>
              <a:rPr sz="2850" spc="80" dirty="0">
                <a:latin typeface="Verdana"/>
                <a:cs typeface="Verdana"/>
              </a:rPr>
              <a:t>and</a:t>
            </a:r>
            <a:r>
              <a:rPr sz="2850" spc="-260" dirty="0">
                <a:latin typeface="Verdana"/>
                <a:cs typeface="Verdana"/>
              </a:rPr>
              <a:t> </a:t>
            </a:r>
            <a:r>
              <a:rPr sz="2850" spc="30" dirty="0">
                <a:latin typeface="Verdana"/>
                <a:cs typeface="Verdana"/>
              </a:rPr>
              <a:t>ethical  </a:t>
            </a:r>
            <a:r>
              <a:rPr sz="2850" spc="45" dirty="0">
                <a:latin typeface="Verdana"/>
                <a:cs typeface="Verdana"/>
              </a:rPr>
              <a:t>implications</a:t>
            </a:r>
            <a:r>
              <a:rPr sz="2850" spc="-260" dirty="0">
                <a:latin typeface="Verdana"/>
                <a:cs typeface="Verdana"/>
              </a:rPr>
              <a:t> </a:t>
            </a:r>
            <a:r>
              <a:rPr sz="2850" spc="10" dirty="0">
                <a:latin typeface="Verdana"/>
                <a:cs typeface="Verdana"/>
              </a:rPr>
              <a:t>of</a:t>
            </a:r>
            <a:r>
              <a:rPr sz="2850" spc="-260" dirty="0">
                <a:latin typeface="Verdana"/>
                <a:cs typeface="Verdana"/>
              </a:rPr>
              <a:t> </a:t>
            </a:r>
            <a:r>
              <a:rPr sz="2850" spc="65" dirty="0">
                <a:latin typeface="Verdana"/>
                <a:cs typeface="Verdana"/>
              </a:rPr>
              <a:t>mis</a:t>
            </a:r>
            <a:r>
              <a:rPr sz="2850" spc="30" dirty="0">
                <a:latin typeface="Verdana"/>
                <a:cs typeface="Verdana"/>
              </a:rPr>
              <a:t>c</a:t>
            </a:r>
            <a:r>
              <a:rPr sz="2850" spc="-10" dirty="0">
                <a:latin typeface="Verdana"/>
                <a:cs typeface="Verdana"/>
              </a:rPr>
              <a:t>lassiﬁcations</a:t>
            </a:r>
            <a:r>
              <a:rPr sz="2850" spc="-260" dirty="0">
                <a:latin typeface="Verdana"/>
                <a:cs typeface="Verdana"/>
              </a:rPr>
              <a:t> </a:t>
            </a:r>
            <a:r>
              <a:rPr sz="2850" spc="-65" dirty="0">
                <a:latin typeface="Verdana"/>
                <a:cs typeface="Verdana"/>
              </a:rPr>
              <a:t>a</a:t>
            </a:r>
            <a:r>
              <a:rPr sz="2850" spc="-85" dirty="0">
                <a:latin typeface="Verdana"/>
                <a:cs typeface="Verdana"/>
              </a:rPr>
              <a:t>r</a:t>
            </a:r>
            <a:r>
              <a:rPr sz="2850" spc="15" dirty="0">
                <a:latin typeface="Verdana"/>
                <a:cs typeface="Verdana"/>
              </a:rPr>
              <a:t>e  </a:t>
            </a:r>
            <a:r>
              <a:rPr sz="2850" spc="-25" dirty="0">
                <a:latin typeface="Verdana"/>
                <a:cs typeface="Verdana"/>
              </a:rPr>
              <a:t>also</a:t>
            </a:r>
            <a:r>
              <a:rPr sz="2850" spc="-260" dirty="0">
                <a:latin typeface="Verdana"/>
                <a:cs typeface="Verdana"/>
              </a:rPr>
              <a:t> </a:t>
            </a:r>
            <a:r>
              <a:rPr sz="2850" spc="85" dirty="0">
                <a:latin typeface="Verdana"/>
                <a:cs typeface="Verdana"/>
              </a:rPr>
              <a:t>c</a:t>
            </a:r>
            <a:r>
              <a:rPr sz="2850" spc="40" dirty="0">
                <a:latin typeface="Verdana"/>
                <a:cs typeface="Verdana"/>
              </a:rPr>
              <a:t>onside</a:t>
            </a:r>
            <a:r>
              <a:rPr sz="2850" spc="-210" dirty="0">
                <a:latin typeface="Verdana"/>
                <a:cs typeface="Verdana"/>
              </a:rPr>
              <a:t>r</a:t>
            </a:r>
            <a:r>
              <a:rPr sz="2850" spc="30" dirty="0">
                <a:latin typeface="Verdana"/>
                <a:cs typeface="Verdana"/>
              </a:rPr>
              <a:t>able</a:t>
            </a:r>
            <a:r>
              <a:rPr sz="2850" spc="-260" dirty="0">
                <a:latin typeface="Verdana"/>
                <a:cs typeface="Verdana"/>
              </a:rPr>
              <a:t> </a:t>
            </a:r>
            <a:r>
              <a:rPr sz="2850" spc="40" dirty="0">
                <a:latin typeface="Verdana"/>
                <a:cs typeface="Verdana"/>
              </a:rPr>
              <a:t>difﬁcu</a:t>
            </a:r>
            <a:r>
              <a:rPr sz="2850" spc="25" dirty="0">
                <a:latin typeface="Verdana"/>
                <a:cs typeface="Verdana"/>
              </a:rPr>
              <a:t>l</a:t>
            </a:r>
            <a:r>
              <a:rPr sz="2850" spc="-100" dirty="0">
                <a:latin typeface="Verdana"/>
                <a:cs typeface="Verdana"/>
              </a:rPr>
              <a:t>ties.</a:t>
            </a:r>
            <a:endParaRPr sz="28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704</Words>
  <Application>Microsoft Office PowerPoint</Application>
  <PresentationFormat>Custom</PresentationFormat>
  <Paragraphs>51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Cambria</vt:lpstr>
      <vt:lpstr>Times New Roman</vt:lpstr>
      <vt:lpstr>Verdana</vt:lpstr>
      <vt:lpstr>Office Theme</vt:lpstr>
      <vt:lpstr>PowerPoint Presentation</vt:lpstr>
      <vt:lpstr>Introduction</vt:lpstr>
      <vt:lpstr>Dataset Description</vt:lpstr>
      <vt:lpstr>Machine Learning Models</vt:lpstr>
      <vt:lpstr>PowerPoint Presentation</vt:lpstr>
      <vt:lpstr>To assess the performance of our models, we  employed a range of metrics including accuracy, precision, recall, and F1 score.</vt:lpstr>
      <vt:lpstr>PowerPoint Presentation</vt:lpstr>
      <vt:lpstr>K-Nearest Neighbours</vt:lpstr>
      <vt:lpstr>Challenges and Limitations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Hensika Bishnoi</cp:lastModifiedBy>
  <cp:revision>1</cp:revision>
  <dcterms:created xsi:type="dcterms:W3CDTF">2024-05-02T10:33:33Z</dcterms:created>
  <dcterms:modified xsi:type="dcterms:W3CDTF">2024-05-02T10:49:51Z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2024-05-02T00:00:00Z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2024-05-02T00:00:00Z</vt:filetime>
  </property>
</Properties>
</file>